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8"/>
  </p:notesMasterIdLst>
  <p:sldIdLst>
    <p:sldId id="256" r:id="rId3"/>
    <p:sldId id="258" r:id="rId4"/>
    <p:sldId id="259" r:id="rId5"/>
    <p:sldId id="260" r:id="rId6"/>
    <p:sldId id="261" r:id="rId7"/>
    <p:sldId id="262" r:id="rId8"/>
    <p:sldId id="265" r:id="rId9"/>
    <p:sldId id="267" r:id="rId10"/>
    <p:sldId id="268" r:id="rId11"/>
    <p:sldId id="270" r:id="rId12"/>
    <p:sldId id="269" r:id="rId13"/>
    <p:sldId id="266" r:id="rId14"/>
    <p:sldId id="271" r:id="rId15"/>
    <p:sldId id="272" r:id="rId16"/>
    <p:sldId id="273" r:id="rId17"/>
    <p:sldId id="274" r:id="rId18"/>
    <p:sldId id="275" r:id="rId19"/>
    <p:sldId id="276" r:id="rId20"/>
    <p:sldId id="278" r:id="rId21"/>
    <p:sldId id="279" r:id="rId22"/>
    <p:sldId id="277" r:id="rId23"/>
    <p:sldId id="281" r:id="rId24"/>
    <p:sldId id="285" r:id="rId25"/>
    <p:sldId id="282" r:id="rId26"/>
    <p:sldId id="26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Poppins" pitchFamily="2" charset="77"/>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2D019E-B91D-4D42-96B8-3DE483F12AAB}">
  <a:tblStyle styleId="{472D019E-B91D-4D42-96B8-3DE483F12AAB}"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fill>
          <a:solidFill>
            <a:srgbClr val="FFFFFF"/>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d4bac791bb_1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2d4bac791bb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53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76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74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97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6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24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99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07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54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08b6f7ecca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308b6f7ecca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22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93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37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15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551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d4bac791bb_1_2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2d4bac791bb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4bac791bb_1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d4bac791bb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4bac791bb_1_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d4bac791bb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4bac791bb_1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d4bac791bb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51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865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4bac791bb_1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4bac791b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18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0" y="0"/>
            <a:ext cx="9144000" cy="51435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3"/>
        <p:cNvGrpSpPr/>
        <p:nvPr/>
      </p:nvGrpSpPr>
      <p:grpSpPr>
        <a:xfrm>
          <a:off x="0" y="0"/>
          <a:ext cx="0" cy="0"/>
          <a:chOff x="0" y="0"/>
          <a:chExt cx="0" cy="0"/>
        </a:xfrm>
      </p:grpSpPr>
      <p:sp>
        <p:nvSpPr>
          <p:cNvPr id="54" name="Google Shape;54;p15"/>
          <p:cNvSpPr>
            <a:spLocks noGrp="1"/>
          </p:cNvSpPr>
          <p:nvPr>
            <p:ph type="pic" idx="2"/>
          </p:nvPr>
        </p:nvSpPr>
        <p:spPr>
          <a:xfrm>
            <a:off x="0" y="0"/>
            <a:ext cx="4621696" cy="51435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55"/>
        <p:cNvGrpSpPr/>
        <p:nvPr/>
      </p:nvGrpSpPr>
      <p:grpSpPr>
        <a:xfrm>
          <a:off x="0" y="0"/>
          <a:ext cx="0" cy="0"/>
          <a:chOff x="0" y="0"/>
          <a:chExt cx="0" cy="0"/>
        </a:xfrm>
      </p:grpSpPr>
      <p:sp>
        <p:nvSpPr>
          <p:cNvPr id="56" name="Google Shape;56;p16"/>
          <p:cNvSpPr>
            <a:spLocks noGrp="1"/>
          </p:cNvSpPr>
          <p:nvPr>
            <p:ph type="pic" idx="2"/>
          </p:nvPr>
        </p:nvSpPr>
        <p:spPr>
          <a:xfrm>
            <a:off x="0" y="-1"/>
            <a:ext cx="3717602" cy="2754085"/>
          </a:xfrm>
          <a:prstGeom prst="rect">
            <a:avLst/>
          </a:prstGeom>
          <a:solidFill>
            <a:srgbClr val="D8D8D8"/>
          </a:solidFill>
          <a:ln>
            <a:noFill/>
          </a:ln>
        </p:spPr>
      </p:sp>
      <p:sp>
        <p:nvSpPr>
          <p:cNvPr id="57" name="Google Shape;57;p16"/>
          <p:cNvSpPr>
            <a:spLocks noGrp="1"/>
          </p:cNvSpPr>
          <p:nvPr>
            <p:ph type="pic" idx="3"/>
          </p:nvPr>
        </p:nvSpPr>
        <p:spPr>
          <a:xfrm>
            <a:off x="4409597" y="2754084"/>
            <a:ext cx="2579914" cy="2391352"/>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9"/>
        <p:cNvGrpSpPr/>
        <p:nvPr/>
      </p:nvGrpSpPr>
      <p:grpSpPr>
        <a:xfrm>
          <a:off x="0" y="0"/>
          <a:ext cx="0" cy="0"/>
          <a:chOff x="0" y="0"/>
          <a:chExt cx="0" cy="0"/>
        </a:xfrm>
      </p:grpSpPr>
      <p:sp>
        <p:nvSpPr>
          <p:cNvPr id="60" name="Google Shape;60;p18"/>
          <p:cNvSpPr>
            <a:spLocks noGrp="1"/>
          </p:cNvSpPr>
          <p:nvPr>
            <p:ph type="pic" idx="2"/>
          </p:nvPr>
        </p:nvSpPr>
        <p:spPr>
          <a:xfrm>
            <a:off x="5704416" y="438710"/>
            <a:ext cx="2882371" cy="4266080"/>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4"/>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6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6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6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6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7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7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0"/>
          <p:cNvSpPr/>
          <p:nvPr/>
        </p:nvSpPr>
        <p:spPr>
          <a:xfrm>
            <a:off x="0" y="-8455"/>
            <a:ext cx="9144000" cy="5160300"/>
          </a:xfrm>
          <a:prstGeom prst="rect">
            <a:avLst/>
          </a:prstGeom>
          <a:solidFill>
            <a:srgbClr val="A64D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Poppins"/>
              <a:ea typeface="Poppins"/>
              <a:cs typeface="Poppins"/>
              <a:sym typeface="Poppins"/>
            </a:endParaRPr>
          </a:p>
        </p:txBody>
      </p:sp>
      <p:sp>
        <p:nvSpPr>
          <p:cNvPr id="77" name="Google Shape;77;p30"/>
          <p:cNvSpPr txBox="1"/>
          <p:nvPr/>
        </p:nvSpPr>
        <p:spPr>
          <a:xfrm>
            <a:off x="2205225" y="3147650"/>
            <a:ext cx="4271100" cy="7806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rgbClr val="3F3F3F"/>
              </a:buClr>
              <a:buSzPts val="900"/>
              <a:buFont typeface="Arial"/>
              <a:buNone/>
            </a:pPr>
            <a:r>
              <a:rPr lang="en" sz="900" b="1">
                <a:solidFill>
                  <a:schemeClr val="lt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1">
              <a:solidFill>
                <a:schemeClr val="lt1"/>
              </a:solidFill>
            </a:endParaRPr>
          </a:p>
        </p:txBody>
      </p:sp>
      <p:pic>
        <p:nvPicPr>
          <p:cNvPr id="79" name="Google Shape;79;p30" title="digicreate-full.png"/>
          <p:cNvPicPr preferRelativeResize="0"/>
          <p:nvPr/>
        </p:nvPicPr>
        <p:blipFill>
          <a:blip r:embed="rId3">
            <a:alphaModFix/>
          </a:blip>
          <a:stretch>
            <a:fillRect/>
          </a:stretch>
        </p:blipFill>
        <p:spPr>
          <a:xfrm>
            <a:off x="504088" y="524013"/>
            <a:ext cx="4391025" cy="1628775"/>
          </a:xfrm>
          <a:prstGeom prst="rect">
            <a:avLst/>
          </a:prstGeom>
          <a:noFill/>
          <a:ln>
            <a:noFill/>
          </a:ln>
        </p:spPr>
      </p:pic>
      <p:pic>
        <p:nvPicPr>
          <p:cNvPr id="80" name="Google Shape;80;p30"/>
          <p:cNvPicPr preferRelativeResize="0"/>
          <p:nvPr/>
        </p:nvPicPr>
        <p:blipFill>
          <a:blip r:embed="rId4">
            <a:alphaModFix/>
          </a:blip>
          <a:stretch>
            <a:fillRect/>
          </a:stretch>
        </p:blipFill>
        <p:spPr>
          <a:xfrm>
            <a:off x="2205225" y="2525788"/>
            <a:ext cx="2047875" cy="447675"/>
          </a:xfrm>
          <a:prstGeom prst="rect">
            <a:avLst/>
          </a:prstGeom>
          <a:noFill/>
          <a:ln>
            <a:noFill/>
          </a:ln>
        </p:spPr>
      </p:pic>
      <p:pic>
        <p:nvPicPr>
          <p:cNvPr id="3" name="Picture 2">
            <a:extLst>
              <a:ext uri="{FF2B5EF4-FFF2-40B4-BE49-F238E27FC236}">
                <a16:creationId xmlns:a16="http://schemas.microsoft.com/office/drawing/2014/main" id="{6742E678-304F-95FB-385B-985FBCD25017}"/>
              </a:ext>
            </a:extLst>
          </p:cNvPr>
          <p:cNvPicPr>
            <a:picLocks noChangeAspect="1"/>
          </p:cNvPicPr>
          <p:nvPr/>
        </p:nvPicPr>
        <p:blipFill>
          <a:blip r:embed="rId5"/>
          <a:stretch>
            <a:fillRect/>
          </a:stretch>
        </p:blipFill>
        <p:spPr>
          <a:xfrm>
            <a:off x="7924800" y="4724400"/>
            <a:ext cx="1219200" cy="419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Inclusive participation techniques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7" name="Text 2">
            <a:extLst>
              <a:ext uri="{FF2B5EF4-FFF2-40B4-BE49-F238E27FC236}">
                <a16:creationId xmlns:a16="http://schemas.microsoft.com/office/drawing/2014/main" id="{AAFE516E-5241-BB4C-8215-EF202A0D8150}"/>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Round robin: everyone gets a short turn.</a:t>
            </a:r>
            <a:endParaRPr lang="en-US" sz="1700" dirty="0"/>
          </a:p>
        </p:txBody>
      </p:sp>
      <p:sp>
        <p:nvSpPr>
          <p:cNvPr id="8" name="Text 3">
            <a:extLst>
              <a:ext uri="{FF2B5EF4-FFF2-40B4-BE49-F238E27FC236}">
                <a16:creationId xmlns:a16="http://schemas.microsoft.com/office/drawing/2014/main" id="{3CCD8B1D-A417-8396-6E1E-88CDCDE74952}"/>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Think-write-share: reflection before speaking.</a:t>
            </a:r>
            <a:endParaRPr lang="en-US" sz="1700" dirty="0"/>
          </a:p>
        </p:txBody>
      </p:sp>
      <p:sp>
        <p:nvSpPr>
          <p:cNvPr id="9" name="Text 4">
            <a:extLst>
              <a:ext uri="{FF2B5EF4-FFF2-40B4-BE49-F238E27FC236}">
                <a16:creationId xmlns:a16="http://schemas.microsoft.com/office/drawing/2014/main" id="{5DBB1294-D8BC-1BC0-99F9-8E107F529B7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Chat harvesting: collect written ideas.</a:t>
            </a:r>
            <a:endParaRPr lang="en-US" sz="1700" dirty="0"/>
          </a:p>
        </p:txBody>
      </p:sp>
      <p:sp>
        <p:nvSpPr>
          <p:cNvPr id="10" name="Text 5">
            <a:extLst>
              <a:ext uri="{FF2B5EF4-FFF2-40B4-BE49-F238E27FC236}">
                <a16:creationId xmlns:a16="http://schemas.microsoft.com/office/drawing/2014/main" id="{19CDF56A-E37D-6F9F-81D4-9D60D6034F10}"/>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Small groups: lower pressure interaction.</a:t>
            </a:r>
            <a:endParaRPr lang="en-US" sz="1700" dirty="0"/>
          </a:p>
        </p:txBody>
      </p:sp>
      <p:sp>
        <p:nvSpPr>
          <p:cNvPr id="11" name="Text 6">
            <a:extLst>
              <a:ext uri="{FF2B5EF4-FFF2-40B4-BE49-F238E27FC236}">
                <a16:creationId xmlns:a16="http://schemas.microsoft.com/office/drawing/2014/main" id="{6BBF7FDB-6FBC-8F82-7A79-41B1BFEF0B80}"/>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Anonymous poll: surface opinions safely.</a:t>
            </a:r>
            <a:endParaRPr lang="en-US" sz="1700" dirty="0"/>
          </a:p>
        </p:txBody>
      </p:sp>
    </p:spTree>
    <p:extLst>
      <p:ext uri="{BB962C8B-B14F-4D97-AF65-F5344CB8AC3E}">
        <p14:creationId xmlns:p14="http://schemas.microsoft.com/office/powerpoint/2010/main" val="134567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777240" y="546467"/>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Moderation techniques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9" name="Text 2">
            <a:extLst>
              <a:ext uri="{FF2B5EF4-FFF2-40B4-BE49-F238E27FC236}">
                <a16:creationId xmlns:a16="http://schemas.microsoft.com/office/drawing/2014/main" id="{A8647C98-F27C-57E3-CF5D-3BC1644249B3}"/>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Ask open questions.</a:t>
            </a:r>
            <a:endParaRPr lang="en-US" sz="1700" dirty="0"/>
          </a:p>
        </p:txBody>
      </p:sp>
      <p:sp>
        <p:nvSpPr>
          <p:cNvPr id="10" name="Text 3">
            <a:extLst>
              <a:ext uri="{FF2B5EF4-FFF2-40B4-BE49-F238E27FC236}">
                <a16:creationId xmlns:a16="http://schemas.microsoft.com/office/drawing/2014/main" id="{A4BBF6AD-9D30-D3D2-4CDD-E38B5C9EA138}"/>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Summarize and bridge between points.</a:t>
            </a:r>
            <a:endParaRPr lang="en-US" sz="1700" dirty="0"/>
          </a:p>
        </p:txBody>
      </p:sp>
      <p:sp>
        <p:nvSpPr>
          <p:cNvPr id="11" name="Text 4">
            <a:extLst>
              <a:ext uri="{FF2B5EF4-FFF2-40B4-BE49-F238E27FC236}">
                <a16:creationId xmlns:a16="http://schemas.microsoft.com/office/drawing/2014/main" id="{1439FE5E-4B11-B805-40E0-F953B720A1EF}"/>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Reframe unclear or tense comments.</a:t>
            </a:r>
            <a:endParaRPr lang="en-US" sz="1700" dirty="0"/>
          </a:p>
        </p:txBody>
      </p:sp>
      <p:sp>
        <p:nvSpPr>
          <p:cNvPr id="12" name="Text 5">
            <a:extLst>
              <a:ext uri="{FF2B5EF4-FFF2-40B4-BE49-F238E27FC236}">
                <a16:creationId xmlns:a16="http://schemas.microsoft.com/office/drawing/2014/main" id="{EFCCE12D-1EBA-9DFE-6F9B-4EC71863B7C2}"/>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Name patterns in the discussion.</a:t>
            </a:r>
            <a:endParaRPr lang="en-US" sz="1700" dirty="0"/>
          </a:p>
        </p:txBody>
      </p:sp>
      <p:sp>
        <p:nvSpPr>
          <p:cNvPr id="13" name="Text 6">
            <a:extLst>
              <a:ext uri="{FF2B5EF4-FFF2-40B4-BE49-F238E27FC236}">
                <a16:creationId xmlns:a16="http://schemas.microsoft.com/office/drawing/2014/main" id="{16ED35A9-F69E-0F1C-750B-332475A1EE93}"/>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Bring the group back to the learning purpose.</a:t>
            </a:r>
            <a:endParaRPr lang="en-US" sz="1700" dirty="0"/>
          </a:p>
        </p:txBody>
      </p:sp>
    </p:spTree>
    <p:extLst>
      <p:ext uri="{BB962C8B-B14F-4D97-AF65-F5344CB8AC3E}">
        <p14:creationId xmlns:p14="http://schemas.microsoft.com/office/powerpoint/2010/main" val="428467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777240" y="442046"/>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Handling silence</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8" name="Text 2">
            <a:extLst>
              <a:ext uri="{FF2B5EF4-FFF2-40B4-BE49-F238E27FC236}">
                <a16:creationId xmlns:a16="http://schemas.microsoft.com/office/drawing/2014/main" id="{FD8839E9-B77C-7013-1A34-464BED25C9F8}"/>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Do not fill every silence immediately.</a:t>
            </a:r>
            <a:endParaRPr lang="en-US" sz="1700" dirty="0"/>
          </a:p>
        </p:txBody>
      </p:sp>
      <p:sp>
        <p:nvSpPr>
          <p:cNvPr id="9" name="Text 3">
            <a:extLst>
              <a:ext uri="{FF2B5EF4-FFF2-40B4-BE49-F238E27FC236}">
                <a16:creationId xmlns:a16="http://schemas.microsoft.com/office/drawing/2014/main" id="{822DD4C6-0728-A063-6808-CEAAF37B545C}"/>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Give participants time to think or write.</a:t>
            </a:r>
            <a:endParaRPr lang="en-US" sz="1700" dirty="0"/>
          </a:p>
        </p:txBody>
      </p:sp>
      <p:sp>
        <p:nvSpPr>
          <p:cNvPr id="10" name="Text 4">
            <a:extLst>
              <a:ext uri="{FF2B5EF4-FFF2-40B4-BE49-F238E27FC236}">
                <a16:creationId xmlns:a16="http://schemas.microsoft.com/office/drawing/2014/main" id="{2AA0A068-D2F2-524F-F85B-C71C2AAD115C}"/>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Offer a low-pressure prompt in chat.</a:t>
            </a:r>
            <a:endParaRPr lang="en-US" sz="1700" dirty="0"/>
          </a:p>
        </p:txBody>
      </p:sp>
      <p:sp>
        <p:nvSpPr>
          <p:cNvPr id="11" name="Text 5">
            <a:extLst>
              <a:ext uri="{FF2B5EF4-FFF2-40B4-BE49-F238E27FC236}">
                <a16:creationId xmlns:a16="http://schemas.microsoft.com/office/drawing/2014/main" id="{D38DC5B2-5288-8A30-90DC-E180913CC8AE}"/>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pairs or small groups before plenary.</a:t>
            </a:r>
            <a:endParaRPr lang="en-US" sz="1700" dirty="0"/>
          </a:p>
        </p:txBody>
      </p:sp>
      <p:sp>
        <p:nvSpPr>
          <p:cNvPr id="12" name="Text 6">
            <a:extLst>
              <a:ext uri="{FF2B5EF4-FFF2-40B4-BE49-F238E27FC236}">
                <a16:creationId xmlns:a16="http://schemas.microsoft.com/office/drawing/2014/main" id="{4C0B9125-EB6A-CB6F-8EDE-B036D99373AB}"/>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Check whether the question was clear.</a:t>
            </a:r>
            <a:endParaRPr lang="en-US" sz="1700" dirty="0"/>
          </a:p>
        </p:txBody>
      </p:sp>
    </p:spTree>
    <p:extLst>
      <p:ext uri="{BB962C8B-B14F-4D97-AF65-F5344CB8AC3E}">
        <p14:creationId xmlns:p14="http://schemas.microsoft.com/office/powerpoint/2010/main" val="367951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Managing dominant voices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2" name="Text 2">
            <a:extLst>
              <a:ext uri="{FF2B5EF4-FFF2-40B4-BE49-F238E27FC236}">
                <a16:creationId xmlns:a16="http://schemas.microsoft.com/office/drawing/2014/main" id="{7AF5770A-5ED5-3B8D-49DC-70082CA9DCA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Thank the participant for their contribution.</a:t>
            </a:r>
            <a:endParaRPr lang="en-US" sz="1700" dirty="0"/>
          </a:p>
        </p:txBody>
      </p:sp>
      <p:sp>
        <p:nvSpPr>
          <p:cNvPr id="13" name="Text 3">
            <a:extLst>
              <a:ext uri="{FF2B5EF4-FFF2-40B4-BE49-F238E27FC236}">
                <a16:creationId xmlns:a16="http://schemas.microsoft.com/office/drawing/2014/main" id="{4EAFEF58-4CE6-CC50-331F-B4E9A489831D}"/>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Set a structure: one minute per person.</a:t>
            </a:r>
            <a:endParaRPr lang="en-US" sz="1700" dirty="0"/>
          </a:p>
        </p:txBody>
      </p:sp>
      <p:sp>
        <p:nvSpPr>
          <p:cNvPr id="14" name="Text 4">
            <a:extLst>
              <a:ext uri="{FF2B5EF4-FFF2-40B4-BE49-F238E27FC236}">
                <a16:creationId xmlns:a16="http://schemas.microsoft.com/office/drawing/2014/main" id="{3B04D4F0-AA01-C594-02CC-7BD0D281783E}"/>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Invite voices that have not yet spoken.</a:t>
            </a:r>
            <a:endParaRPr lang="en-US" sz="1700" dirty="0"/>
          </a:p>
        </p:txBody>
      </p:sp>
      <p:sp>
        <p:nvSpPr>
          <p:cNvPr id="15" name="Text 5">
            <a:extLst>
              <a:ext uri="{FF2B5EF4-FFF2-40B4-BE49-F238E27FC236}">
                <a16:creationId xmlns:a16="http://schemas.microsoft.com/office/drawing/2014/main" id="{C3E519E2-B88D-5638-0D02-A5A32AB8313E}"/>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chat or shared boards for parallel input.</a:t>
            </a:r>
            <a:endParaRPr lang="en-US" sz="1700" dirty="0"/>
          </a:p>
        </p:txBody>
      </p:sp>
      <p:sp>
        <p:nvSpPr>
          <p:cNvPr id="16" name="Text 6">
            <a:extLst>
              <a:ext uri="{FF2B5EF4-FFF2-40B4-BE49-F238E27FC236}">
                <a16:creationId xmlns:a16="http://schemas.microsoft.com/office/drawing/2014/main" id="{A15E0329-CDDC-5955-3C6E-263D0210A3F8}"/>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Speak privately if the behaviour continues.</a:t>
            </a:r>
            <a:endParaRPr lang="en-US" sz="1700" dirty="0"/>
          </a:p>
        </p:txBody>
      </p:sp>
    </p:spTree>
    <p:extLst>
      <p:ext uri="{BB962C8B-B14F-4D97-AF65-F5344CB8AC3E}">
        <p14:creationId xmlns:p14="http://schemas.microsoft.com/office/powerpoint/2010/main" val="136832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Responding to conflict</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3" name="Text 2">
            <a:extLst>
              <a:ext uri="{FF2B5EF4-FFF2-40B4-BE49-F238E27FC236}">
                <a16:creationId xmlns:a16="http://schemas.microsoft.com/office/drawing/2014/main" id="{43C09C8D-B4BB-0CE5-65CD-267ECB39C5C0}"/>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Pause the conversation.</a:t>
            </a:r>
            <a:endParaRPr lang="en-US" sz="1700" dirty="0"/>
          </a:p>
        </p:txBody>
      </p:sp>
      <p:sp>
        <p:nvSpPr>
          <p:cNvPr id="14" name="Text 3">
            <a:extLst>
              <a:ext uri="{FF2B5EF4-FFF2-40B4-BE49-F238E27FC236}">
                <a16:creationId xmlns:a16="http://schemas.microsoft.com/office/drawing/2014/main" id="{A837EFC4-348E-81BF-E1A4-09D7FF9FBC59}"/>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Clarify what was said and its impact.</a:t>
            </a:r>
            <a:endParaRPr lang="en-US" sz="1700" dirty="0"/>
          </a:p>
        </p:txBody>
      </p:sp>
      <p:sp>
        <p:nvSpPr>
          <p:cNvPr id="15" name="Text 4">
            <a:extLst>
              <a:ext uri="{FF2B5EF4-FFF2-40B4-BE49-F238E27FC236}">
                <a16:creationId xmlns:a16="http://schemas.microsoft.com/office/drawing/2014/main" id="{7373F2FF-D876-2620-F06E-E21F3C1273DD}"/>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Return to group agreements.</a:t>
            </a:r>
            <a:endParaRPr lang="en-US" sz="1700" dirty="0"/>
          </a:p>
        </p:txBody>
      </p:sp>
      <p:sp>
        <p:nvSpPr>
          <p:cNvPr id="16" name="Text 5">
            <a:extLst>
              <a:ext uri="{FF2B5EF4-FFF2-40B4-BE49-F238E27FC236}">
                <a16:creationId xmlns:a16="http://schemas.microsoft.com/office/drawing/2014/main" id="{C032AFF2-64BE-E46E-1B1D-5BAFE1BA1825}"/>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Protect affected participants.</a:t>
            </a:r>
            <a:endParaRPr lang="en-US" sz="1700" dirty="0"/>
          </a:p>
        </p:txBody>
      </p:sp>
      <p:sp>
        <p:nvSpPr>
          <p:cNvPr id="17" name="Text 6">
            <a:extLst>
              <a:ext uri="{FF2B5EF4-FFF2-40B4-BE49-F238E27FC236}">
                <a16:creationId xmlns:a16="http://schemas.microsoft.com/office/drawing/2014/main" id="{B7315292-FDB3-78B8-FBBC-E37135235D3B}"/>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Reframe toward learning without ignoring harm.</a:t>
            </a:r>
            <a:endParaRPr lang="en-US" sz="1700" dirty="0"/>
          </a:p>
        </p:txBody>
      </p:sp>
    </p:spTree>
    <p:extLst>
      <p:ext uri="{BB962C8B-B14F-4D97-AF65-F5344CB8AC3E}">
        <p14:creationId xmlns:p14="http://schemas.microsoft.com/office/powerpoint/2010/main" val="157462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Responding to discriminatory comments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2" name="Text 2">
            <a:extLst>
              <a:ext uri="{FF2B5EF4-FFF2-40B4-BE49-F238E27FC236}">
                <a16:creationId xmlns:a16="http://schemas.microsoft.com/office/drawing/2014/main" id="{F29BB264-D96A-C11C-B46C-0F6E0A4D093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Address it immediately and calmly.</a:t>
            </a:r>
            <a:endParaRPr lang="en-US" sz="1700" dirty="0"/>
          </a:p>
        </p:txBody>
      </p:sp>
      <p:sp>
        <p:nvSpPr>
          <p:cNvPr id="13" name="Text 3">
            <a:extLst>
              <a:ext uri="{FF2B5EF4-FFF2-40B4-BE49-F238E27FC236}">
                <a16:creationId xmlns:a16="http://schemas.microsoft.com/office/drawing/2014/main" id="{98C195D1-5841-D5B2-3EB5-68CDD2464FC8}"/>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Name the issue without attacking the person.</a:t>
            </a:r>
            <a:endParaRPr lang="en-US" sz="1700" dirty="0"/>
          </a:p>
        </p:txBody>
      </p:sp>
      <p:sp>
        <p:nvSpPr>
          <p:cNvPr id="14" name="Text 4">
            <a:extLst>
              <a:ext uri="{FF2B5EF4-FFF2-40B4-BE49-F238E27FC236}">
                <a16:creationId xmlns:a16="http://schemas.microsoft.com/office/drawing/2014/main" id="{9B9ABADF-B9C5-5F1A-CEEF-75C80D961A6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State that harmful language is not acceptable.</a:t>
            </a:r>
            <a:endParaRPr lang="en-US" sz="1700" dirty="0"/>
          </a:p>
        </p:txBody>
      </p:sp>
      <p:sp>
        <p:nvSpPr>
          <p:cNvPr id="15" name="Text 5">
            <a:extLst>
              <a:ext uri="{FF2B5EF4-FFF2-40B4-BE49-F238E27FC236}">
                <a16:creationId xmlns:a16="http://schemas.microsoft.com/office/drawing/2014/main" id="{EDFC9769-AE06-8FAA-631E-5D16D788522A}"/>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Offer correction and learning.</a:t>
            </a:r>
            <a:endParaRPr lang="en-US" sz="1700" dirty="0"/>
          </a:p>
        </p:txBody>
      </p:sp>
      <p:sp>
        <p:nvSpPr>
          <p:cNvPr id="16" name="Text 6">
            <a:extLst>
              <a:ext uri="{FF2B5EF4-FFF2-40B4-BE49-F238E27FC236}">
                <a16:creationId xmlns:a16="http://schemas.microsoft.com/office/drawing/2014/main" id="{1872505E-E73B-EF15-6ACA-E33758AA7CBC}"/>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Follow escalation procedures if needed.</a:t>
            </a:r>
            <a:endParaRPr lang="en-US" sz="1700" dirty="0"/>
          </a:p>
        </p:txBody>
      </p:sp>
    </p:spTree>
    <p:extLst>
      <p:ext uri="{BB962C8B-B14F-4D97-AF65-F5344CB8AC3E}">
        <p14:creationId xmlns:p14="http://schemas.microsoft.com/office/powerpoint/2010/main" val="333166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Intercultural humility</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1" name="Text 2">
            <a:extLst>
              <a:ext uri="{FF2B5EF4-FFF2-40B4-BE49-F238E27FC236}">
                <a16:creationId xmlns:a16="http://schemas.microsoft.com/office/drawing/2014/main" id="{A107C775-8F87-85B2-5B5F-44B111018D7F}"/>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Avoid treating one participant as representative of a whole culture.</a:t>
            </a:r>
            <a:endParaRPr lang="en-US" sz="1700" dirty="0"/>
          </a:p>
        </p:txBody>
      </p:sp>
      <p:sp>
        <p:nvSpPr>
          <p:cNvPr id="12" name="Text 3">
            <a:extLst>
              <a:ext uri="{FF2B5EF4-FFF2-40B4-BE49-F238E27FC236}">
                <a16:creationId xmlns:a16="http://schemas.microsoft.com/office/drawing/2014/main" id="{2C923267-D208-5FF7-6966-A04141A01931}"/>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Ask, do not assume.</a:t>
            </a:r>
            <a:endParaRPr lang="en-US" sz="1700" dirty="0"/>
          </a:p>
        </p:txBody>
      </p:sp>
      <p:sp>
        <p:nvSpPr>
          <p:cNvPr id="13" name="Text 4">
            <a:extLst>
              <a:ext uri="{FF2B5EF4-FFF2-40B4-BE49-F238E27FC236}">
                <a16:creationId xmlns:a16="http://schemas.microsoft.com/office/drawing/2014/main" id="{B25DB591-1892-519A-73C1-0864DB2EA5FE}"/>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Make space for complexity and difference.</a:t>
            </a:r>
            <a:endParaRPr lang="en-US" sz="1700" dirty="0"/>
          </a:p>
        </p:txBody>
      </p:sp>
      <p:sp>
        <p:nvSpPr>
          <p:cNvPr id="14" name="Text 5">
            <a:extLst>
              <a:ext uri="{FF2B5EF4-FFF2-40B4-BE49-F238E27FC236}">
                <a16:creationId xmlns:a16="http://schemas.microsoft.com/office/drawing/2014/main" id="{B0E87AE7-D519-A432-B712-A6BFCDF84599}"/>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Recognize power dynamics, language confidence and digital access.</a:t>
            </a:r>
            <a:endParaRPr lang="en-US" sz="1700" dirty="0"/>
          </a:p>
        </p:txBody>
      </p:sp>
      <p:sp>
        <p:nvSpPr>
          <p:cNvPr id="15" name="Text 6">
            <a:extLst>
              <a:ext uri="{FF2B5EF4-FFF2-40B4-BE49-F238E27FC236}">
                <a16:creationId xmlns:a16="http://schemas.microsoft.com/office/drawing/2014/main" id="{295CD5D3-7419-8D52-95CC-129D7314576F}"/>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Accept that mistakes can become learning moments when handled well.</a:t>
            </a:r>
            <a:endParaRPr lang="en-US" sz="1700" dirty="0"/>
          </a:p>
        </p:txBody>
      </p:sp>
    </p:spTree>
    <p:extLst>
      <p:ext uri="{BB962C8B-B14F-4D97-AF65-F5344CB8AC3E}">
        <p14:creationId xmlns:p14="http://schemas.microsoft.com/office/powerpoint/2010/main" val="195118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Scenario roleplay instructions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3" name="Text 2">
            <a:extLst>
              <a:ext uri="{FF2B5EF4-FFF2-40B4-BE49-F238E27FC236}">
                <a16:creationId xmlns:a16="http://schemas.microsoft.com/office/drawing/2014/main" id="{EF6EBEE1-66EE-405E-056B-8C2AC9A51558}"/>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Each group receives one scenario card.</a:t>
            </a:r>
            <a:endParaRPr lang="en-US" sz="1700" dirty="0"/>
          </a:p>
        </p:txBody>
      </p:sp>
      <p:sp>
        <p:nvSpPr>
          <p:cNvPr id="14" name="Text 3">
            <a:extLst>
              <a:ext uri="{FF2B5EF4-FFF2-40B4-BE49-F238E27FC236}">
                <a16:creationId xmlns:a16="http://schemas.microsoft.com/office/drawing/2014/main" id="{61F2C6C1-120F-E9FC-1DCF-A4AE0BCC8FCE}"/>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Choose one person as facilitator, one as participant, one as observer.</a:t>
            </a:r>
            <a:endParaRPr lang="en-US" sz="1700" dirty="0"/>
          </a:p>
        </p:txBody>
      </p:sp>
      <p:sp>
        <p:nvSpPr>
          <p:cNvPr id="15" name="Text 4">
            <a:extLst>
              <a:ext uri="{FF2B5EF4-FFF2-40B4-BE49-F238E27FC236}">
                <a16:creationId xmlns:a16="http://schemas.microsoft.com/office/drawing/2014/main" id="{94DA8694-9255-F72F-C912-D8D39F793D3C}"/>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Roleplay for five minutes.</a:t>
            </a:r>
            <a:endParaRPr lang="en-US" sz="1700" dirty="0"/>
          </a:p>
        </p:txBody>
      </p:sp>
      <p:sp>
        <p:nvSpPr>
          <p:cNvPr id="16" name="Text 5">
            <a:extLst>
              <a:ext uri="{FF2B5EF4-FFF2-40B4-BE49-F238E27FC236}">
                <a16:creationId xmlns:a16="http://schemas.microsoft.com/office/drawing/2014/main" id="{F074B7D6-CF34-DEF2-C1A5-87BBC2EDEE0D}"/>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Debrief for five minutes.</a:t>
            </a:r>
            <a:endParaRPr lang="en-US" sz="1700" dirty="0"/>
          </a:p>
        </p:txBody>
      </p:sp>
      <p:sp>
        <p:nvSpPr>
          <p:cNvPr id="17" name="Text 6">
            <a:extLst>
              <a:ext uri="{FF2B5EF4-FFF2-40B4-BE49-F238E27FC236}">
                <a16:creationId xmlns:a16="http://schemas.microsoft.com/office/drawing/2014/main" id="{C3A81C30-1002-5E3E-4132-1F7BD25E2794}"/>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Prepare one practical response strategy.</a:t>
            </a:r>
            <a:endParaRPr lang="en-US" sz="1700" dirty="0"/>
          </a:p>
        </p:txBody>
      </p:sp>
    </p:spTree>
    <p:extLst>
      <p:ext uri="{BB962C8B-B14F-4D97-AF65-F5344CB8AC3E}">
        <p14:creationId xmlns:p14="http://schemas.microsoft.com/office/powerpoint/2010/main" val="186169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Scenario cards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2" name="Text 2">
            <a:extLst>
              <a:ext uri="{FF2B5EF4-FFF2-40B4-BE49-F238E27FC236}">
                <a16:creationId xmlns:a16="http://schemas.microsoft.com/office/drawing/2014/main" id="{A426127B-5A85-E134-0ED3-2C690404DD2C}"/>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Silence after a sensitive question.</a:t>
            </a:r>
            <a:endParaRPr lang="en-US" sz="1700" dirty="0"/>
          </a:p>
        </p:txBody>
      </p:sp>
      <p:sp>
        <p:nvSpPr>
          <p:cNvPr id="13" name="Text 3">
            <a:extLst>
              <a:ext uri="{FF2B5EF4-FFF2-40B4-BE49-F238E27FC236}">
                <a16:creationId xmlns:a16="http://schemas.microsoft.com/office/drawing/2014/main" id="{499C0EFF-7907-6C4B-2173-D0724A88D73E}"/>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One participant dominates the discussion.</a:t>
            </a:r>
            <a:endParaRPr lang="en-US" sz="1700" dirty="0"/>
          </a:p>
        </p:txBody>
      </p:sp>
      <p:sp>
        <p:nvSpPr>
          <p:cNvPr id="14" name="Text 4">
            <a:extLst>
              <a:ext uri="{FF2B5EF4-FFF2-40B4-BE49-F238E27FC236}">
                <a16:creationId xmlns:a16="http://schemas.microsoft.com/office/drawing/2014/main" id="{4D464F13-CACA-4DFA-1427-86035EF284B2}"/>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 cultural misunderstanding escalates.</a:t>
            </a:r>
            <a:endParaRPr lang="en-US" sz="1700" dirty="0"/>
          </a:p>
        </p:txBody>
      </p:sp>
      <p:sp>
        <p:nvSpPr>
          <p:cNvPr id="15" name="Text 5">
            <a:extLst>
              <a:ext uri="{FF2B5EF4-FFF2-40B4-BE49-F238E27FC236}">
                <a16:creationId xmlns:a16="http://schemas.microsoft.com/office/drawing/2014/main" id="{A72F934F-47E1-A956-DEFF-F3F27EE737DC}"/>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 discriminatory comment is posted in chat.</a:t>
            </a:r>
            <a:endParaRPr lang="en-US" sz="1700" dirty="0"/>
          </a:p>
        </p:txBody>
      </p:sp>
      <p:sp>
        <p:nvSpPr>
          <p:cNvPr id="16" name="Text 6">
            <a:extLst>
              <a:ext uri="{FF2B5EF4-FFF2-40B4-BE49-F238E27FC236}">
                <a16:creationId xmlns:a16="http://schemas.microsoft.com/office/drawing/2014/main" id="{1FC036A0-51F5-A87C-1683-4C22119B2587}"/>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 participant is excluded because of technical problems.</a:t>
            </a:r>
            <a:endParaRPr lang="en-US" sz="1700" dirty="0"/>
          </a:p>
        </p:txBody>
      </p:sp>
    </p:spTree>
    <p:extLst>
      <p:ext uri="{BB962C8B-B14F-4D97-AF65-F5344CB8AC3E}">
        <p14:creationId xmlns:p14="http://schemas.microsoft.com/office/powerpoint/2010/main" val="100018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Observer checklist</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2" name="Text 2">
            <a:extLst>
              <a:ext uri="{FF2B5EF4-FFF2-40B4-BE49-F238E27FC236}">
                <a16:creationId xmlns:a16="http://schemas.microsoft.com/office/drawing/2014/main" id="{84233B2E-9625-EA5B-92B3-C761ECF82C3F}"/>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Did the facilitator pause and clarify?</a:t>
            </a:r>
            <a:endParaRPr lang="en-US" sz="1700" dirty="0"/>
          </a:p>
        </p:txBody>
      </p:sp>
      <p:sp>
        <p:nvSpPr>
          <p:cNvPr id="13" name="Text 3">
            <a:extLst>
              <a:ext uri="{FF2B5EF4-FFF2-40B4-BE49-F238E27FC236}">
                <a16:creationId xmlns:a16="http://schemas.microsoft.com/office/drawing/2014/main" id="{C3ABC1CA-DA66-99B6-8E45-D81C9BA1CD00}"/>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Did they protect the group?</a:t>
            </a:r>
            <a:endParaRPr lang="en-US" sz="1700" dirty="0"/>
          </a:p>
        </p:txBody>
      </p:sp>
      <p:sp>
        <p:nvSpPr>
          <p:cNvPr id="14" name="Text 4">
            <a:extLst>
              <a:ext uri="{FF2B5EF4-FFF2-40B4-BE49-F238E27FC236}">
                <a16:creationId xmlns:a16="http://schemas.microsoft.com/office/drawing/2014/main" id="{6163869C-8D7B-406F-369C-FF09C7F2A62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Did they invite quieter voices?</a:t>
            </a:r>
            <a:endParaRPr lang="en-US" sz="1700" dirty="0"/>
          </a:p>
        </p:txBody>
      </p:sp>
      <p:sp>
        <p:nvSpPr>
          <p:cNvPr id="15" name="Text 5">
            <a:extLst>
              <a:ext uri="{FF2B5EF4-FFF2-40B4-BE49-F238E27FC236}">
                <a16:creationId xmlns:a16="http://schemas.microsoft.com/office/drawing/2014/main" id="{D933F4B4-2C23-1171-5877-2151B84B4C41}"/>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Did they connect back to the purpose?</a:t>
            </a:r>
            <a:endParaRPr lang="en-US" sz="1700" dirty="0"/>
          </a:p>
        </p:txBody>
      </p:sp>
      <p:sp>
        <p:nvSpPr>
          <p:cNvPr id="16" name="Text 6">
            <a:extLst>
              <a:ext uri="{FF2B5EF4-FFF2-40B4-BE49-F238E27FC236}">
                <a16:creationId xmlns:a16="http://schemas.microsoft.com/office/drawing/2014/main" id="{75C74D30-0BF2-F46B-78CE-58D539CF7E8B}"/>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Did they close with reflection or next steps?</a:t>
            </a:r>
            <a:endParaRPr lang="en-US" sz="1700" dirty="0"/>
          </a:p>
        </p:txBody>
      </p:sp>
    </p:spTree>
    <p:extLst>
      <p:ext uri="{BB962C8B-B14F-4D97-AF65-F5344CB8AC3E}">
        <p14:creationId xmlns:p14="http://schemas.microsoft.com/office/powerpoint/2010/main" val="32439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32"/>
          <p:cNvSpPr txBox="1"/>
          <p:nvPr/>
        </p:nvSpPr>
        <p:spPr>
          <a:xfrm>
            <a:off x="5543533" y="1673593"/>
            <a:ext cx="2965035" cy="2547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rgbClr val="3F3F3F"/>
              </a:buClr>
              <a:buSzPts val="900"/>
              <a:buFont typeface="Arial"/>
              <a:buNone/>
            </a:pPr>
            <a:r>
              <a:rPr lang="en-GB" sz="900" b="1" dirty="0">
                <a:solidFill>
                  <a:srgbClr val="3F3F3F"/>
                </a:solidFill>
              </a:rPr>
              <a:t>D3.2 Facilitator Training Package</a:t>
            </a:r>
          </a:p>
          <a:p>
            <a:pPr marL="0" marR="0" lvl="0" indent="0" algn="l" rtl="0">
              <a:lnSpc>
                <a:spcPct val="120000"/>
              </a:lnSpc>
              <a:spcBef>
                <a:spcPts val="0"/>
              </a:spcBef>
              <a:spcAft>
                <a:spcPts val="0"/>
              </a:spcAft>
              <a:buClr>
                <a:srgbClr val="3F3F3F"/>
              </a:buClr>
              <a:buSzPts val="900"/>
              <a:buFont typeface="Arial"/>
              <a:buNone/>
            </a:pPr>
            <a:endParaRPr lang="en-GB" sz="900" b="1" dirty="0">
              <a:solidFill>
                <a:srgbClr val="3F3F3F"/>
              </a:solidFill>
            </a:endParaRPr>
          </a:p>
        </p:txBody>
      </p:sp>
      <p:sp>
        <p:nvSpPr>
          <p:cNvPr id="96" name="Google Shape;96;p32"/>
          <p:cNvSpPr/>
          <p:nvPr/>
        </p:nvSpPr>
        <p:spPr>
          <a:xfrm>
            <a:off x="5310338" y="1719563"/>
            <a:ext cx="153900" cy="153900"/>
          </a:xfrm>
          <a:prstGeom prst="rect">
            <a:avLst/>
          </a:prstGeom>
          <a:solidFill>
            <a:srgbClr val="D5A6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oppins"/>
              <a:ea typeface="Poppins"/>
              <a:cs typeface="Poppins"/>
              <a:sym typeface="Poppins"/>
            </a:endParaRPr>
          </a:p>
        </p:txBody>
      </p:sp>
      <p:sp>
        <p:nvSpPr>
          <p:cNvPr id="97" name="Google Shape;97;p32"/>
          <p:cNvSpPr txBox="1"/>
          <p:nvPr/>
        </p:nvSpPr>
        <p:spPr>
          <a:xfrm>
            <a:off x="5153909" y="320191"/>
            <a:ext cx="3475200" cy="219287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Module 2</a:t>
            </a:r>
          </a:p>
          <a:p>
            <a:pPr marL="0" lvl="0" indent="0" algn="l" rtl="0">
              <a:spcBef>
                <a:spcPts val="0"/>
              </a:spcBef>
              <a:spcAft>
                <a:spcPts val="0"/>
              </a:spcAft>
              <a:buSzPts val="1100"/>
              <a:buNone/>
            </a:pPr>
            <a:r>
              <a:rPr lang="en-GB" sz="1600" b="1" dirty="0">
                <a:solidFill>
                  <a:srgbClr val="3F3F3F"/>
                </a:solidFill>
                <a:latin typeface="Roboto"/>
                <a:ea typeface="Roboto"/>
                <a:cs typeface="Roboto"/>
                <a:sym typeface="Roboto"/>
              </a:rPr>
              <a:t>Facilitating and Moderating Online Intercultural Dialogue</a:t>
            </a: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a:p>
            <a:pPr marL="0" lvl="0" indent="0" algn="l" rtl="0">
              <a:spcBef>
                <a:spcPts val="0"/>
              </a:spcBef>
              <a:spcAft>
                <a:spcPts val="0"/>
              </a:spcAft>
              <a:buSzPts val="1100"/>
              <a:buNone/>
            </a:pPr>
            <a:endParaRPr lang="en-GB" sz="1600" b="1" dirty="0">
              <a:solidFill>
                <a:srgbClr val="3F3F3F"/>
              </a:solidFill>
              <a:latin typeface="Roboto"/>
              <a:ea typeface="Roboto"/>
              <a:cs typeface="Roboto"/>
              <a:sym typeface="Roboto"/>
            </a:endParaRPr>
          </a:p>
        </p:txBody>
      </p:sp>
      <p:sp>
        <p:nvSpPr>
          <p:cNvPr id="98" name="Google Shape;98;p32"/>
          <p:cNvSpPr/>
          <p:nvPr/>
        </p:nvSpPr>
        <p:spPr>
          <a:xfrm>
            <a:off x="0" y="0"/>
            <a:ext cx="2579204" cy="51435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 name="Google Shape;99;p32"/>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00" name="Google Shape;100;p32"/>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101" name="Google Shape;101;p32" title="Screenshot 2025-05-18 at 5.15.47 PM.png"/>
          <p:cNvPicPr preferRelativeResize="0"/>
          <p:nvPr/>
        </p:nvPicPr>
        <p:blipFill rotWithShape="1">
          <a:blip r:embed="rId5">
            <a:alphaModFix/>
          </a:blip>
          <a:srcRect l="8540" r="25968"/>
          <a:stretch/>
        </p:blipFill>
        <p:spPr>
          <a:xfrm>
            <a:off x="-3" y="0"/>
            <a:ext cx="457200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777240" y="461867"/>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Debriefing model</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6" name="Text 2">
            <a:extLst>
              <a:ext uri="{FF2B5EF4-FFF2-40B4-BE49-F238E27FC236}">
                <a16:creationId xmlns:a16="http://schemas.microsoft.com/office/drawing/2014/main" id="{F28333D9-873C-2874-EE56-9660A2CC4D21}"/>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happened?</a:t>
            </a:r>
            <a:endParaRPr lang="en-US" sz="1700" dirty="0"/>
          </a:p>
        </p:txBody>
      </p:sp>
      <p:sp>
        <p:nvSpPr>
          <p:cNvPr id="17" name="Text 3">
            <a:extLst>
              <a:ext uri="{FF2B5EF4-FFF2-40B4-BE49-F238E27FC236}">
                <a16:creationId xmlns:a16="http://schemas.microsoft.com/office/drawing/2014/main" id="{DA1FD216-6E8A-71D6-5393-1C0AA37E2F73}"/>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did we notice or feel?</a:t>
            </a:r>
            <a:endParaRPr lang="en-US" sz="1700" dirty="0"/>
          </a:p>
        </p:txBody>
      </p:sp>
      <p:sp>
        <p:nvSpPr>
          <p:cNvPr id="18" name="Text 4">
            <a:extLst>
              <a:ext uri="{FF2B5EF4-FFF2-40B4-BE49-F238E27FC236}">
                <a16:creationId xmlns:a16="http://schemas.microsoft.com/office/drawing/2014/main" id="{4AC75C81-D807-7024-A738-498F8B021203}"/>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did we learn?</a:t>
            </a:r>
            <a:endParaRPr lang="en-US" sz="1700" dirty="0"/>
          </a:p>
        </p:txBody>
      </p:sp>
      <p:sp>
        <p:nvSpPr>
          <p:cNvPr id="19" name="Text 5">
            <a:extLst>
              <a:ext uri="{FF2B5EF4-FFF2-40B4-BE49-F238E27FC236}">
                <a16:creationId xmlns:a16="http://schemas.microsoft.com/office/drawing/2014/main" id="{8BFD23E9-6324-EF6A-9E93-C0410FF7F224}"/>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How does this connect to virtual exchange facilitation?</a:t>
            </a:r>
            <a:endParaRPr lang="en-US" sz="1700" dirty="0"/>
          </a:p>
        </p:txBody>
      </p:sp>
      <p:sp>
        <p:nvSpPr>
          <p:cNvPr id="20" name="Text 6">
            <a:extLst>
              <a:ext uri="{FF2B5EF4-FFF2-40B4-BE49-F238E27FC236}">
                <a16:creationId xmlns:a16="http://schemas.microsoft.com/office/drawing/2014/main" id="{FDEAD68A-F93B-283A-87D9-2B3C2147F9A3}"/>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will we apply next time?</a:t>
            </a:r>
            <a:endParaRPr lang="en-US" sz="1700" dirty="0"/>
          </a:p>
        </p:txBody>
      </p:sp>
    </p:spTree>
    <p:extLst>
      <p:ext uri="{BB962C8B-B14F-4D97-AF65-F5344CB8AC3E}">
        <p14:creationId xmlns:p14="http://schemas.microsoft.com/office/powerpoint/2010/main" val="373779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Learning recognition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11" name="Text 2">
            <a:extLst>
              <a:ext uri="{FF2B5EF4-FFF2-40B4-BE49-F238E27FC236}">
                <a16:creationId xmlns:a16="http://schemas.microsoft.com/office/drawing/2014/main" id="{8B094910-FA9E-CA16-55CE-AD63AF4B142B}"/>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End with reflection, not only thanks.</a:t>
            </a:r>
            <a:endParaRPr lang="en-US" sz="1700" dirty="0"/>
          </a:p>
        </p:txBody>
      </p:sp>
      <p:sp>
        <p:nvSpPr>
          <p:cNvPr id="12" name="Text 3">
            <a:extLst>
              <a:ext uri="{FF2B5EF4-FFF2-40B4-BE49-F238E27FC236}">
                <a16:creationId xmlns:a16="http://schemas.microsoft.com/office/drawing/2014/main" id="{CB28F016-017B-13B7-AB11-C28254B4F4E0}"/>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Ask participants to name one learning point.</a:t>
            </a:r>
            <a:endParaRPr lang="en-US" sz="1700" dirty="0"/>
          </a:p>
        </p:txBody>
      </p:sp>
      <p:sp>
        <p:nvSpPr>
          <p:cNvPr id="13" name="Text 4">
            <a:extLst>
              <a:ext uri="{FF2B5EF4-FFF2-40B4-BE49-F238E27FC236}">
                <a16:creationId xmlns:a16="http://schemas.microsoft.com/office/drawing/2014/main" id="{9613BE33-F8EC-8CB4-9699-3826B4FD185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completion forms to document participation.</a:t>
            </a:r>
            <a:endParaRPr lang="en-US" sz="1700" dirty="0"/>
          </a:p>
        </p:txBody>
      </p:sp>
      <p:sp>
        <p:nvSpPr>
          <p:cNvPr id="14" name="Text 5">
            <a:extLst>
              <a:ext uri="{FF2B5EF4-FFF2-40B4-BE49-F238E27FC236}">
                <a16:creationId xmlns:a16="http://schemas.microsoft.com/office/drawing/2014/main" id="{48DEA108-8535-F7A1-28B6-6A674080E3B9}"/>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Offer certificate or recognition text where relevant.</a:t>
            </a:r>
            <a:endParaRPr lang="en-US" sz="1700" dirty="0"/>
          </a:p>
        </p:txBody>
      </p:sp>
      <p:sp>
        <p:nvSpPr>
          <p:cNvPr id="15" name="Text 6">
            <a:extLst>
              <a:ext uri="{FF2B5EF4-FFF2-40B4-BE49-F238E27FC236}">
                <a16:creationId xmlns:a16="http://schemas.microsoft.com/office/drawing/2014/main" id="{95ED770B-172E-BF65-3364-59C07074BD8E}"/>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Archive evidence for reporting.</a:t>
            </a:r>
            <a:endParaRPr lang="en-US" sz="1700" dirty="0"/>
          </a:p>
        </p:txBody>
      </p:sp>
    </p:spTree>
    <p:extLst>
      <p:ext uri="{BB962C8B-B14F-4D97-AF65-F5344CB8AC3E}">
        <p14:creationId xmlns:p14="http://schemas.microsoft.com/office/powerpoint/2010/main" val="224409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66965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Self-paced adaptation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7" name="Text 2">
            <a:extLst>
              <a:ext uri="{FF2B5EF4-FFF2-40B4-BE49-F238E27FC236}">
                <a16:creationId xmlns:a16="http://schemas.microsoft.com/office/drawing/2014/main" id="{A13F459D-7E06-292C-2C2D-9FDBCE3132F5}"/>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Upload scenario cards and this presentation.</a:t>
            </a:r>
            <a:endParaRPr lang="en-US" sz="1700" dirty="0"/>
          </a:p>
        </p:txBody>
      </p:sp>
      <p:sp>
        <p:nvSpPr>
          <p:cNvPr id="11" name="Text 3">
            <a:extLst>
              <a:ext uri="{FF2B5EF4-FFF2-40B4-BE49-F238E27FC236}">
                <a16:creationId xmlns:a16="http://schemas.microsoft.com/office/drawing/2014/main" id="{218CCBF3-8D8A-E075-D33C-0969968FCC21}"/>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Ask participants to choose one scenario and write a response.</a:t>
            </a:r>
            <a:endParaRPr lang="en-US" sz="1700" dirty="0"/>
          </a:p>
        </p:txBody>
      </p:sp>
      <p:sp>
        <p:nvSpPr>
          <p:cNvPr id="12" name="Text 4">
            <a:extLst>
              <a:ext uri="{FF2B5EF4-FFF2-40B4-BE49-F238E27FC236}">
                <a16:creationId xmlns:a16="http://schemas.microsoft.com/office/drawing/2014/main" id="{4D7BE950-EF24-4A67-EB68-DDACD9581F14}"/>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the quiz and reflection form as completion evidence.</a:t>
            </a:r>
            <a:endParaRPr lang="en-US" sz="1700" dirty="0"/>
          </a:p>
        </p:txBody>
      </p:sp>
      <p:sp>
        <p:nvSpPr>
          <p:cNvPr id="13" name="Text 5">
            <a:extLst>
              <a:ext uri="{FF2B5EF4-FFF2-40B4-BE49-F238E27FC236}">
                <a16:creationId xmlns:a16="http://schemas.microsoft.com/office/drawing/2014/main" id="{1D595216-8788-664A-2C51-32F8360A58A2}"/>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Invite optional peer exchange through a shared forum or padlet-style board.</a:t>
            </a:r>
            <a:endParaRPr lang="en-US" sz="1700" dirty="0"/>
          </a:p>
        </p:txBody>
      </p:sp>
    </p:spTree>
    <p:extLst>
      <p:ext uri="{BB962C8B-B14F-4D97-AF65-F5344CB8AC3E}">
        <p14:creationId xmlns:p14="http://schemas.microsoft.com/office/powerpoint/2010/main" val="315210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126954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Module 2 completion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5F7AB6FB-9D00-7654-4AD0-7DBEC4FD4CA3}"/>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Submit one facilitation scenario response.</a:t>
            </a:r>
            <a:endParaRPr lang="en-US" sz="1700" dirty="0"/>
          </a:p>
        </p:txBody>
      </p:sp>
      <p:sp>
        <p:nvSpPr>
          <p:cNvPr id="4" name="Text 3">
            <a:extLst>
              <a:ext uri="{FF2B5EF4-FFF2-40B4-BE49-F238E27FC236}">
                <a16:creationId xmlns:a16="http://schemas.microsoft.com/office/drawing/2014/main" id="{E55457BC-3310-7DB5-67B1-DC22C2285D13}"/>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Complete the Module 2 quiz and reflection form.</a:t>
            </a:r>
            <a:endParaRPr lang="en-US" sz="1700" dirty="0"/>
          </a:p>
        </p:txBody>
      </p:sp>
      <p:sp>
        <p:nvSpPr>
          <p:cNvPr id="5" name="Text 4">
            <a:extLst>
              <a:ext uri="{FF2B5EF4-FFF2-40B4-BE49-F238E27FC236}">
                <a16:creationId xmlns:a16="http://schemas.microsoft.com/office/drawing/2014/main" id="{41772A23-8191-1C3D-38F8-0400919936B6}"/>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Download the personal facilitation checklist.</a:t>
            </a:r>
            <a:endParaRPr lang="en-US" sz="1700" dirty="0"/>
          </a:p>
        </p:txBody>
      </p:sp>
      <p:sp>
        <p:nvSpPr>
          <p:cNvPr id="6" name="Text 5">
            <a:extLst>
              <a:ext uri="{FF2B5EF4-FFF2-40B4-BE49-F238E27FC236}">
                <a16:creationId xmlns:a16="http://schemas.microsoft.com/office/drawing/2014/main" id="{98AAA93A-9639-3EB2-93E9-CA6373F59F5B}"/>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the materials to facilitate future DigiCreate virtual exchanges.</a:t>
            </a:r>
            <a:endParaRPr lang="en-US" sz="1700" dirty="0"/>
          </a:p>
        </p:txBody>
      </p:sp>
    </p:spTree>
    <p:extLst>
      <p:ext uri="{BB962C8B-B14F-4D97-AF65-F5344CB8AC3E}">
        <p14:creationId xmlns:p14="http://schemas.microsoft.com/office/powerpoint/2010/main" val="376728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Final reflection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3" name="Text 2">
            <a:extLst>
              <a:ext uri="{FF2B5EF4-FFF2-40B4-BE49-F238E27FC236}">
                <a16:creationId xmlns:a16="http://schemas.microsoft.com/office/drawing/2014/main" id="{6CDDBDFF-D599-C85E-004A-B63D980B38A4}"/>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Which facilitation challenge is most relevant to your work?</a:t>
            </a:r>
            <a:endParaRPr lang="en-US" sz="1700" dirty="0"/>
          </a:p>
        </p:txBody>
      </p:sp>
      <p:sp>
        <p:nvSpPr>
          <p:cNvPr id="4" name="Text 3">
            <a:extLst>
              <a:ext uri="{FF2B5EF4-FFF2-40B4-BE49-F238E27FC236}">
                <a16:creationId xmlns:a16="http://schemas.microsoft.com/office/drawing/2014/main" id="{CB415679-8D67-90A5-711A-3995DCEEDB2B}"/>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phrase could you use to interrupt harm respectfully?</a:t>
            </a:r>
            <a:endParaRPr lang="en-US" sz="1700" dirty="0"/>
          </a:p>
        </p:txBody>
      </p:sp>
      <p:sp>
        <p:nvSpPr>
          <p:cNvPr id="5" name="Text 4">
            <a:extLst>
              <a:ext uri="{FF2B5EF4-FFF2-40B4-BE49-F238E27FC236}">
                <a16:creationId xmlns:a16="http://schemas.microsoft.com/office/drawing/2014/main" id="{513CA3A3-4B92-8CA2-7ABE-8D5BA33CC611}"/>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How will you include quieter participants?</a:t>
            </a:r>
            <a:endParaRPr lang="en-US" sz="1700" dirty="0"/>
          </a:p>
        </p:txBody>
      </p:sp>
      <p:sp>
        <p:nvSpPr>
          <p:cNvPr id="6" name="Text 5">
            <a:extLst>
              <a:ext uri="{FF2B5EF4-FFF2-40B4-BE49-F238E27FC236}">
                <a16:creationId xmlns:a16="http://schemas.microsoft.com/office/drawing/2014/main" id="{67762805-F879-423D-19E0-ED50BB370A57}"/>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What will you add to your personal facilitation checklist?</a:t>
            </a:r>
            <a:endParaRPr lang="en-US" sz="1700" dirty="0"/>
          </a:p>
        </p:txBody>
      </p:sp>
    </p:spTree>
    <p:extLst>
      <p:ext uri="{BB962C8B-B14F-4D97-AF65-F5344CB8AC3E}">
        <p14:creationId xmlns:p14="http://schemas.microsoft.com/office/powerpoint/2010/main" val="306928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8"/>
          <p:cNvSpPr txBox="1"/>
          <p:nvPr/>
        </p:nvSpPr>
        <p:spPr>
          <a:xfrm>
            <a:off x="734297" y="1055348"/>
            <a:ext cx="2720700" cy="48471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b="1" dirty="0">
                <a:solidFill>
                  <a:srgbClr val="922C6C"/>
                </a:solidFill>
                <a:latin typeface="Roboto"/>
                <a:ea typeface="Roboto"/>
                <a:cs typeface="Roboto"/>
                <a:sym typeface="Roboto"/>
              </a:rPr>
              <a:t>THANK YOU</a:t>
            </a:r>
            <a:endParaRPr sz="1100" dirty="0">
              <a:solidFill>
                <a:srgbClr val="922C6C"/>
              </a:solidFill>
              <a:latin typeface="Roboto"/>
              <a:ea typeface="Roboto"/>
              <a:cs typeface="Roboto"/>
              <a:sym typeface="Roboto"/>
            </a:endParaRPr>
          </a:p>
        </p:txBody>
      </p:sp>
      <p:pic>
        <p:nvPicPr>
          <p:cNvPr id="174" name="Google Shape;174;p38"/>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75" name="Google Shape;175;p38"/>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5" name="Text 2">
            <a:extLst>
              <a:ext uri="{FF2B5EF4-FFF2-40B4-BE49-F238E27FC236}">
                <a16:creationId xmlns:a16="http://schemas.microsoft.com/office/drawing/2014/main" id="{BCC3C119-ED42-06B8-EC83-C34DA8992114}"/>
              </a:ext>
            </a:extLst>
          </p:cNvPr>
          <p:cNvSpPr/>
          <p:nvPr/>
        </p:nvSpPr>
        <p:spPr>
          <a:xfrm>
            <a:off x="796965" y="201710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DigiCreate Facilitator Training</a:t>
            </a:r>
            <a:endParaRPr lang="en-US" sz="1700" dirty="0"/>
          </a:p>
        </p:txBody>
      </p:sp>
      <p:sp>
        <p:nvSpPr>
          <p:cNvPr id="6" name="Text 3">
            <a:extLst>
              <a:ext uri="{FF2B5EF4-FFF2-40B4-BE49-F238E27FC236}">
                <a16:creationId xmlns:a16="http://schemas.microsoft.com/office/drawing/2014/main" id="{6A2335A5-7B32-1476-D049-2DB565162391}"/>
              </a:ext>
            </a:extLst>
          </p:cNvPr>
          <p:cNvSpPr/>
          <p:nvPr/>
        </p:nvSpPr>
        <p:spPr>
          <a:xfrm>
            <a:off x="796965" y="254745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Module 2: Facilitating and Moderating Online Intercultural Dialogue</a:t>
            </a:r>
            <a:endParaRPr lang="en-US" sz="1700" dirty="0"/>
          </a:p>
        </p:txBody>
      </p:sp>
      <p:sp>
        <p:nvSpPr>
          <p:cNvPr id="7" name="Text 4">
            <a:extLst>
              <a:ext uri="{FF2B5EF4-FFF2-40B4-BE49-F238E27FC236}">
                <a16:creationId xmlns:a16="http://schemas.microsoft.com/office/drawing/2014/main" id="{CCB94268-C719-D5D2-F688-4A2D2C5ADCD4}"/>
              </a:ext>
            </a:extLst>
          </p:cNvPr>
          <p:cNvSpPr/>
          <p:nvPr/>
        </p:nvSpPr>
        <p:spPr>
          <a:xfrm>
            <a:off x="796965" y="307780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the resources page for manual, templates, forms and checklists.</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8" name="Google Shape;108;p33"/>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Why this module matters</a:t>
            </a:r>
          </a:p>
        </p:txBody>
      </p:sp>
      <p:pic>
        <p:nvPicPr>
          <p:cNvPr id="109" name="Google Shape;109;p33"/>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10" name="Google Shape;110;p33"/>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111" name="Google Shape;111;p33" title="7a3aa8d0-7154-4637-bb26-ea7bc0e58890.jpg"/>
          <p:cNvPicPr preferRelativeResize="0"/>
          <p:nvPr/>
        </p:nvPicPr>
        <p:blipFill>
          <a:blip r:embed="rId5">
            <a:alphaModFix/>
          </a:blip>
          <a:stretch>
            <a:fillRect/>
          </a:stretch>
        </p:blipFill>
        <p:spPr>
          <a:xfrm>
            <a:off x="5274100" y="2475850"/>
            <a:ext cx="3355428" cy="1880875"/>
          </a:xfrm>
          <a:prstGeom prst="rect">
            <a:avLst/>
          </a:prstGeom>
          <a:noFill/>
          <a:ln>
            <a:noFill/>
          </a:ln>
        </p:spPr>
      </p:pic>
      <p:sp>
        <p:nvSpPr>
          <p:cNvPr id="2" name="Text 2">
            <a:extLst>
              <a:ext uri="{FF2B5EF4-FFF2-40B4-BE49-F238E27FC236}">
                <a16:creationId xmlns:a16="http://schemas.microsoft.com/office/drawing/2014/main" id="{00C3D377-F1FA-63A7-EF7E-771EC6D8C263}"/>
              </a:ext>
            </a:extLst>
          </p:cNvPr>
          <p:cNvSpPr/>
          <p:nvPr/>
        </p:nvSpPr>
        <p:spPr>
          <a:xfrm>
            <a:off x="777240" y="1234440"/>
            <a:ext cx="4406943"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A good design still needs good facilitation.</a:t>
            </a:r>
            <a:endParaRPr lang="en-US" sz="1700" dirty="0"/>
          </a:p>
        </p:txBody>
      </p:sp>
      <p:sp>
        <p:nvSpPr>
          <p:cNvPr id="3" name="Text 3">
            <a:extLst>
              <a:ext uri="{FF2B5EF4-FFF2-40B4-BE49-F238E27FC236}">
                <a16:creationId xmlns:a16="http://schemas.microsoft.com/office/drawing/2014/main" id="{CC284AB5-8E30-B671-1338-AFD0904220EC}"/>
              </a:ext>
            </a:extLst>
          </p:cNvPr>
          <p:cNvSpPr/>
          <p:nvPr/>
        </p:nvSpPr>
        <p:spPr>
          <a:xfrm>
            <a:off x="777240" y="1764792"/>
            <a:ext cx="4406943"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Facilitators protect the learning space and guide the process.</a:t>
            </a:r>
            <a:endParaRPr lang="en-US" sz="1700" dirty="0"/>
          </a:p>
        </p:txBody>
      </p:sp>
      <p:sp>
        <p:nvSpPr>
          <p:cNvPr id="4" name="Text 4">
            <a:extLst>
              <a:ext uri="{FF2B5EF4-FFF2-40B4-BE49-F238E27FC236}">
                <a16:creationId xmlns:a16="http://schemas.microsoft.com/office/drawing/2014/main" id="{18B464FC-AB76-BBCA-26E5-65EC4BACB024}"/>
              </a:ext>
            </a:extLst>
          </p:cNvPr>
          <p:cNvSpPr/>
          <p:nvPr/>
        </p:nvSpPr>
        <p:spPr>
          <a:xfrm>
            <a:off x="777240" y="2295144"/>
            <a:ext cx="4406943"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Intercultural dialogue can include silence, tension, misunderstanding and strong emotions.</a:t>
            </a:r>
            <a:endParaRPr lang="en-US" sz="1700" dirty="0"/>
          </a:p>
        </p:txBody>
      </p:sp>
      <p:sp>
        <p:nvSpPr>
          <p:cNvPr id="5" name="Text 5">
            <a:extLst>
              <a:ext uri="{FF2B5EF4-FFF2-40B4-BE49-F238E27FC236}">
                <a16:creationId xmlns:a16="http://schemas.microsoft.com/office/drawing/2014/main" id="{873C975F-936E-BDF9-4B79-32CC79FE4C6C}"/>
              </a:ext>
            </a:extLst>
          </p:cNvPr>
          <p:cNvSpPr/>
          <p:nvPr/>
        </p:nvSpPr>
        <p:spPr>
          <a:xfrm>
            <a:off x="777240" y="2825496"/>
            <a:ext cx="4406943" cy="393192"/>
          </a:xfrm>
          <a:prstGeom prst="rect">
            <a:avLst/>
          </a:prstGeom>
          <a:noFill/>
          <a:ln/>
        </p:spPr>
        <p:txBody>
          <a:bodyPr wrap="square" lIns="254" tIns="254" rIns="254" bIns="254" rtlCol="0" anchor="ctr">
            <a:normAutofit fontScale="92500" lnSpcReduction="20000"/>
          </a:bodyPr>
          <a:lstStyle/>
          <a:p>
            <a:pPr marL="0" indent="0">
              <a:buNone/>
            </a:pPr>
            <a:r>
              <a:rPr lang="en-US" sz="1700" dirty="0">
                <a:solidFill>
                  <a:srgbClr val="111111"/>
                </a:solidFill>
              </a:rPr>
              <a:t>• The final output is a facilitation scenario response and personal checklist.</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7" name="Google Shape;117;p34"/>
          <p:cNvSpPr txBox="1"/>
          <p:nvPr/>
        </p:nvSpPr>
        <p:spPr>
          <a:xfrm>
            <a:off x="519969" y="476800"/>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Learning outcomes</a:t>
            </a:r>
          </a:p>
        </p:txBody>
      </p:sp>
      <p:sp>
        <p:nvSpPr>
          <p:cNvPr id="118" name="Google Shape;118;p34"/>
          <p:cNvSpPr/>
          <p:nvPr/>
        </p:nvSpPr>
        <p:spPr>
          <a:xfrm>
            <a:off x="1967380" y="2723550"/>
            <a:ext cx="2852100" cy="1668900"/>
          </a:xfrm>
          <a:prstGeom prst="rect">
            <a:avLst/>
          </a:prstGeom>
          <a:solidFill>
            <a:srgbClr val="D8D8D8">
              <a:alpha val="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Poppins"/>
              <a:ea typeface="Poppins"/>
              <a:cs typeface="Poppins"/>
              <a:sym typeface="Poppins"/>
            </a:endParaRPr>
          </a:p>
        </p:txBody>
      </p:sp>
      <p:pic>
        <p:nvPicPr>
          <p:cNvPr id="126" name="Google Shape;126;p34"/>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27" name="Google Shape;127;p34"/>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 name="Text 2">
            <a:extLst>
              <a:ext uri="{FF2B5EF4-FFF2-40B4-BE49-F238E27FC236}">
                <a16:creationId xmlns:a16="http://schemas.microsoft.com/office/drawing/2014/main" id="{CBE8FB8F-0C66-C1A6-4B0C-B02E038A69CE}"/>
              </a:ext>
            </a:extLst>
          </p:cNvPr>
          <p:cNvSpPr/>
          <p:nvPr/>
        </p:nvSpPr>
        <p:spPr>
          <a:xfrm>
            <a:off x="777240" y="1234440"/>
            <a:ext cx="8111038"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Describe the role of the online facilitator.</a:t>
            </a:r>
            <a:endParaRPr lang="en-US" sz="1700" dirty="0"/>
          </a:p>
        </p:txBody>
      </p:sp>
      <p:sp>
        <p:nvSpPr>
          <p:cNvPr id="3" name="Text 3">
            <a:extLst>
              <a:ext uri="{FF2B5EF4-FFF2-40B4-BE49-F238E27FC236}">
                <a16:creationId xmlns:a16="http://schemas.microsoft.com/office/drawing/2014/main" id="{197BC604-66D8-10F8-6DA7-3C7BC3D86E8E}"/>
              </a:ext>
            </a:extLst>
          </p:cNvPr>
          <p:cNvSpPr/>
          <p:nvPr/>
        </p:nvSpPr>
        <p:spPr>
          <a:xfrm>
            <a:off x="777240" y="1764792"/>
            <a:ext cx="8111038"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Create safe and inclusive group agreements.</a:t>
            </a:r>
            <a:endParaRPr lang="en-US" sz="1700" dirty="0"/>
          </a:p>
        </p:txBody>
      </p:sp>
      <p:sp>
        <p:nvSpPr>
          <p:cNvPr id="4" name="Text 4">
            <a:extLst>
              <a:ext uri="{FF2B5EF4-FFF2-40B4-BE49-F238E27FC236}">
                <a16:creationId xmlns:a16="http://schemas.microsoft.com/office/drawing/2014/main" id="{24D68813-B3BF-E95A-2029-206B80E1BA11}"/>
              </a:ext>
            </a:extLst>
          </p:cNvPr>
          <p:cNvSpPr/>
          <p:nvPr/>
        </p:nvSpPr>
        <p:spPr>
          <a:xfrm>
            <a:off x="777240" y="2295144"/>
            <a:ext cx="8111038"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techniques that include quieter participants and manage dominant voices.</a:t>
            </a:r>
            <a:endParaRPr lang="en-US" sz="1700" dirty="0"/>
          </a:p>
        </p:txBody>
      </p:sp>
      <p:sp>
        <p:nvSpPr>
          <p:cNvPr id="5" name="Text 5">
            <a:extLst>
              <a:ext uri="{FF2B5EF4-FFF2-40B4-BE49-F238E27FC236}">
                <a16:creationId xmlns:a16="http://schemas.microsoft.com/office/drawing/2014/main" id="{8B5FA9BF-1F6A-9C02-2104-6A33E1745A87}"/>
              </a:ext>
            </a:extLst>
          </p:cNvPr>
          <p:cNvSpPr/>
          <p:nvPr/>
        </p:nvSpPr>
        <p:spPr>
          <a:xfrm>
            <a:off x="777240" y="2825496"/>
            <a:ext cx="8111038"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Respond to conflict and harmful comments.</a:t>
            </a:r>
            <a:endParaRPr lang="en-US" sz="1700" dirty="0"/>
          </a:p>
        </p:txBody>
      </p:sp>
      <p:sp>
        <p:nvSpPr>
          <p:cNvPr id="6" name="Text 6">
            <a:extLst>
              <a:ext uri="{FF2B5EF4-FFF2-40B4-BE49-F238E27FC236}">
                <a16:creationId xmlns:a16="http://schemas.microsoft.com/office/drawing/2014/main" id="{25FE69BF-83C7-45B5-571D-3CB29F5122B0}"/>
              </a:ext>
            </a:extLst>
          </p:cNvPr>
          <p:cNvSpPr/>
          <p:nvPr/>
        </p:nvSpPr>
        <p:spPr>
          <a:xfrm>
            <a:off x="777240" y="3355848"/>
            <a:ext cx="8111038"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Debrief dialogue and connect it to learning recognition.</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5"/>
          <p:cNvSpPr txBox="1"/>
          <p:nvPr/>
        </p:nvSpPr>
        <p:spPr>
          <a:xfrm>
            <a:off x="519975" y="404839"/>
            <a:ext cx="7478100" cy="469329"/>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Two-hour module agenda</a:t>
            </a:r>
          </a:p>
        </p:txBody>
      </p:sp>
      <p:pic>
        <p:nvPicPr>
          <p:cNvPr id="138" name="Google Shape;138;p35"/>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39" name="Google Shape;139;p35"/>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pic>
        <p:nvPicPr>
          <p:cNvPr id="5" name="Picture 4">
            <a:extLst>
              <a:ext uri="{FF2B5EF4-FFF2-40B4-BE49-F238E27FC236}">
                <a16:creationId xmlns:a16="http://schemas.microsoft.com/office/drawing/2014/main" id="{AAC7AD28-7191-137A-C87E-3EC21C8C3E97}"/>
              </a:ext>
            </a:extLst>
          </p:cNvPr>
          <p:cNvPicPr>
            <a:picLocks noChangeAspect="1"/>
          </p:cNvPicPr>
          <p:nvPr/>
        </p:nvPicPr>
        <p:blipFill>
          <a:blip r:embed="rId5"/>
          <a:stretch>
            <a:fillRect/>
          </a:stretch>
        </p:blipFill>
        <p:spPr>
          <a:xfrm>
            <a:off x="519975" y="928200"/>
            <a:ext cx="6833971" cy="36662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The facilitator role</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6" name="Text 2">
            <a:extLst>
              <a:ext uri="{FF2B5EF4-FFF2-40B4-BE49-F238E27FC236}">
                <a16:creationId xmlns:a16="http://schemas.microsoft.com/office/drawing/2014/main" id="{7F4C1CF8-AFA9-4FC9-C249-073071C416B8}"/>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Hold the process, not all the answers.</a:t>
            </a:r>
            <a:endParaRPr lang="en-US" sz="1700" dirty="0"/>
          </a:p>
        </p:txBody>
      </p:sp>
      <p:sp>
        <p:nvSpPr>
          <p:cNvPr id="7" name="Text 3">
            <a:extLst>
              <a:ext uri="{FF2B5EF4-FFF2-40B4-BE49-F238E27FC236}">
                <a16:creationId xmlns:a16="http://schemas.microsoft.com/office/drawing/2014/main" id="{B2D73F19-66A6-ABA9-CFE5-47183E44CD63}"/>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Clarify purpose, timing and participation rules.</a:t>
            </a:r>
            <a:endParaRPr lang="en-US" sz="1700" dirty="0"/>
          </a:p>
        </p:txBody>
      </p:sp>
      <p:sp>
        <p:nvSpPr>
          <p:cNvPr id="8" name="Text 4">
            <a:extLst>
              <a:ext uri="{FF2B5EF4-FFF2-40B4-BE49-F238E27FC236}">
                <a16:creationId xmlns:a16="http://schemas.microsoft.com/office/drawing/2014/main" id="{6E47405E-17C8-AEA7-6CC0-02A6155AB2EC}"/>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Notice who is speaking and who is absent.</a:t>
            </a:r>
            <a:endParaRPr lang="en-US" sz="1700" dirty="0"/>
          </a:p>
        </p:txBody>
      </p:sp>
      <p:sp>
        <p:nvSpPr>
          <p:cNvPr id="9" name="Text 5">
            <a:extLst>
              <a:ext uri="{FF2B5EF4-FFF2-40B4-BE49-F238E27FC236}">
                <a16:creationId xmlns:a16="http://schemas.microsoft.com/office/drawing/2014/main" id="{D4DC9B7D-A288-7DA1-B5A6-70359440227B}"/>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Protect participants from harmful behaviour.</a:t>
            </a:r>
            <a:endParaRPr lang="en-US" sz="1700" dirty="0"/>
          </a:p>
        </p:txBody>
      </p:sp>
      <p:sp>
        <p:nvSpPr>
          <p:cNvPr id="10" name="Text 6">
            <a:extLst>
              <a:ext uri="{FF2B5EF4-FFF2-40B4-BE49-F238E27FC236}">
                <a16:creationId xmlns:a16="http://schemas.microsoft.com/office/drawing/2014/main" id="{DE7B1CED-06C8-B920-8C66-BE49A9F24BB2}"/>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Connect activities with learning outcomes.</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77818" y="401578"/>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Roles in an online session</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24" name="Text 1">
            <a:extLst>
              <a:ext uri="{FF2B5EF4-FFF2-40B4-BE49-F238E27FC236}">
                <a16:creationId xmlns:a16="http://schemas.microsoft.com/office/drawing/2014/main" id="{51408596-6817-8170-E121-B3167F4ECAA9}"/>
              </a:ext>
            </a:extLst>
          </p:cNvPr>
          <p:cNvSpPr/>
          <p:nvPr/>
        </p:nvSpPr>
        <p:spPr>
          <a:xfrm>
            <a:off x="685800" y="1097280"/>
            <a:ext cx="2530098" cy="347472"/>
          </a:xfrm>
          <a:prstGeom prst="rect">
            <a:avLst/>
          </a:prstGeom>
          <a:noFill/>
          <a:ln/>
        </p:spPr>
        <p:txBody>
          <a:bodyPr wrap="square" lIns="0" tIns="0" rIns="0" bIns="0" rtlCol="0" anchor="ctr"/>
          <a:lstStyle/>
          <a:p>
            <a:pPr marL="0" indent="0">
              <a:buNone/>
            </a:pPr>
            <a:r>
              <a:rPr lang="en-US" sz="1800" b="1" dirty="0">
                <a:solidFill>
                  <a:srgbClr val="6F2DBD"/>
                </a:solidFill>
              </a:rPr>
              <a:t>Visible roles</a:t>
            </a:r>
            <a:endParaRPr lang="en-US" sz="1800" dirty="0"/>
          </a:p>
        </p:txBody>
      </p:sp>
      <p:sp>
        <p:nvSpPr>
          <p:cNvPr id="25" name="Text 2">
            <a:extLst>
              <a:ext uri="{FF2B5EF4-FFF2-40B4-BE49-F238E27FC236}">
                <a16:creationId xmlns:a16="http://schemas.microsoft.com/office/drawing/2014/main" id="{AC38E2F8-FE4F-7378-EEBD-2F631268209A}"/>
              </a:ext>
            </a:extLst>
          </p:cNvPr>
          <p:cNvSpPr/>
          <p:nvPr/>
        </p:nvSpPr>
        <p:spPr>
          <a:xfrm>
            <a:off x="6172200" y="1097280"/>
            <a:ext cx="2625573" cy="347472"/>
          </a:xfrm>
          <a:prstGeom prst="rect">
            <a:avLst/>
          </a:prstGeom>
          <a:noFill/>
          <a:ln/>
        </p:spPr>
        <p:txBody>
          <a:bodyPr wrap="square" lIns="0" tIns="0" rIns="0" bIns="0" rtlCol="0" anchor="ctr"/>
          <a:lstStyle/>
          <a:p>
            <a:pPr marL="0" indent="0">
              <a:buNone/>
            </a:pPr>
            <a:r>
              <a:rPr lang="en-US" sz="1800" b="1" dirty="0">
                <a:solidFill>
                  <a:srgbClr val="6F2DBD"/>
                </a:solidFill>
              </a:rPr>
              <a:t>Hidden responsibilities</a:t>
            </a:r>
            <a:endParaRPr lang="en-US" sz="1800" dirty="0"/>
          </a:p>
        </p:txBody>
      </p:sp>
      <p:sp>
        <p:nvSpPr>
          <p:cNvPr id="26" name="Text 3">
            <a:extLst>
              <a:ext uri="{FF2B5EF4-FFF2-40B4-BE49-F238E27FC236}">
                <a16:creationId xmlns:a16="http://schemas.microsoft.com/office/drawing/2014/main" id="{584919CC-9DAF-409D-4589-B829B3A75E8A}"/>
              </a:ext>
            </a:extLst>
          </p:cNvPr>
          <p:cNvSpPr/>
          <p:nvPr/>
        </p:nvSpPr>
        <p:spPr>
          <a:xfrm>
            <a:off x="777240" y="1600200"/>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Facilitator</a:t>
            </a:r>
            <a:endParaRPr lang="en-US" sz="1450" dirty="0"/>
          </a:p>
        </p:txBody>
      </p:sp>
      <p:sp>
        <p:nvSpPr>
          <p:cNvPr id="27" name="Text 4">
            <a:extLst>
              <a:ext uri="{FF2B5EF4-FFF2-40B4-BE49-F238E27FC236}">
                <a16:creationId xmlns:a16="http://schemas.microsoft.com/office/drawing/2014/main" id="{31BE7FB1-A85B-FAB0-EE70-794551104004}"/>
              </a:ext>
            </a:extLst>
          </p:cNvPr>
          <p:cNvSpPr/>
          <p:nvPr/>
        </p:nvSpPr>
        <p:spPr>
          <a:xfrm>
            <a:off x="777240" y="2029968"/>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Co-facilitator</a:t>
            </a:r>
            <a:endParaRPr lang="en-US" sz="1450" dirty="0"/>
          </a:p>
        </p:txBody>
      </p:sp>
      <p:sp>
        <p:nvSpPr>
          <p:cNvPr id="28" name="Text 5">
            <a:extLst>
              <a:ext uri="{FF2B5EF4-FFF2-40B4-BE49-F238E27FC236}">
                <a16:creationId xmlns:a16="http://schemas.microsoft.com/office/drawing/2014/main" id="{7B617585-864A-7F37-E5AF-FEA22548DC74}"/>
              </a:ext>
            </a:extLst>
          </p:cNvPr>
          <p:cNvSpPr/>
          <p:nvPr/>
        </p:nvSpPr>
        <p:spPr>
          <a:xfrm>
            <a:off x="777240" y="2459736"/>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Technical host</a:t>
            </a:r>
            <a:endParaRPr lang="en-US" sz="1450" dirty="0"/>
          </a:p>
        </p:txBody>
      </p:sp>
      <p:sp>
        <p:nvSpPr>
          <p:cNvPr id="29" name="Text 6">
            <a:extLst>
              <a:ext uri="{FF2B5EF4-FFF2-40B4-BE49-F238E27FC236}">
                <a16:creationId xmlns:a16="http://schemas.microsoft.com/office/drawing/2014/main" id="{7D5486DB-C2AF-1580-0115-732B970CE507}"/>
              </a:ext>
            </a:extLst>
          </p:cNvPr>
          <p:cNvSpPr/>
          <p:nvPr/>
        </p:nvSpPr>
        <p:spPr>
          <a:xfrm>
            <a:off x="777240" y="2889504"/>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Participants</a:t>
            </a:r>
            <a:endParaRPr lang="en-US" sz="1450" dirty="0"/>
          </a:p>
        </p:txBody>
      </p:sp>
      <p:sp>
        <p:nvSpPr>
          <p:cNvPr id="30" name="Text 7">
            <a:extLst>
              <a:ext uri="{FF2B5EF4-FFF2-40B4-BE49-F238E27FC236}">
                <a16:creationId xmlns:a16="http://schemas.microsoft.com/office/drawing/2014/main" id="{B74770EF-959E-6101-FC1D-1A0D21DBBA42}"/>
              </a:ext>
            </a:extLst>
          </p:cNvPr>
          <p:cNvSpPr/>
          <p:nvPr/>
        </p:nvSpPr>
        <p:spPr>
          <a:xfrm>
            <a:off x="777240" y="3319272"/>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Timekeeper</a:t>
            </a:r>
            <a:endParaRPr lang="en-US" sz="1450" dirty="0"/>
          </a:p>
        </p:txBody>
      </p:sp>
      <p:sp>
        <p:nvSpPr>
          <p:cNvPr id="31" name="Text 8">
            <a:extLst>
              <a:ext uri="{FF2B5EF4-FFF2-40B4-BE49-F238E27FC236}">
                <a16:creationId xmlns:a16="http://schemas.microsoft.com/office/drawing/2014/main" id="{04BFCB8A-3ACD-30A3-D5C0-0F308C27E5CA}"/>
              </a:ext>
            </a:extLst>
          </p:cNvPr>
          <p:cNvSpPr/>
          <p:nvPr/>
        </p:nvSpPr>
        <p:spPr>
          <a:xfrm>
            <a:off x="6263640" y="1600200"/>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Safety monitoring</a:t>
            </a:r>
            <a:endParaRPr lang="en-US" sz="1450" dirty="0"/>
          </a:p>
        </p:txBody>
      </p:sp>
      <p:sp>
        <p:nvSpPr>
          <p:cNvPr id="32" name="Text 9">
            <a:extLst>
              <a:ext uri="{FF2B5EF4-FFF2-40B4-BE49-F238E27FC236}">
                <a16:creationId xmlns:a16="http://schemas.microsoft.com/office/drawing/2014/main" id="{26AD537D-A0AC-E29A-72AF-B6F3F1CCA3FC}"/>
              </a:ext>
            </a:extLst>
          </p:cNvPr>
          <p:cNvSpPr/>
          <p:nvPr/>
        </p:nvSpPr>
        <p:spPr>
          <a:xfrm>
            <a:off x="6263640" y="2029968"/>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Chat monitoring</a:t>
            </a:r>
            <a:endParaRPr lang="en-US" sz="1450" dirty="0"/>
          </a:p>
        </p:txBody>
      </p:sp>
      <p:sp>
        <p:nvSpPr>
          <p:cNvPr id="33" name="Text 10">
            <a:extLst>
              <a:ext uri="{FF2B5EF4-FFF2-40B4-BE49-F238E27FC236}">
                <a16:creationId xmlns:a16="http://schemas.microsoft.com/office/drawing/2014/main" id="{D614296F-00E1-2A68-68A1-86903D7767E9}"/>
              </a:ext>
            </a:extLst>
          </p:cNvPr>
          <p:cNvSpPr/>
          <p:nvPr/>
        </p:nvSpPr>
        <p:spPr>
          <a:xfrm>
            <a:off x="6263640" y="2459736"/>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Accessibility support</a:t>
            </a:r>
            <a:endParaRPr lang="en-US" sz="1450" dirty="0"/>
          </a:p>
        </p:txBody>
      </p:sp>
      <p:sp>
        <p:nvSpPr>
          <p:cNvPr id="34" name="Text 11">
            <a:extLst>
              <a:ext uri="{FF2B5EF4-FFF2-40B4-BE49-F238E27FC236}">
                <a16:creationId xmlns:a16="http://schemas.microsoft.com/office/drawing/2014/main" id="{D6BFDC78-C024-3170-4785-F5178C13DBDD}"/>
              </a:ext>
            </a:extLst>
          </p:cNvPr>
          <p:cNvSpPr/>
          <p:nvPr/>
        </p:nvSpPr>
        <p:spPr>
          <a:xfrm>
            <a:off x="6263640" y="2889504"/>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Evidence tracking</a:t>
            </a:r>
            <a:endParaRPr lang="en-US" sz="1450" dirty="0"/>
          </a:p>
        </p:txBody>
      </p:sp>
      <p:sp>
        <p:nvSpPr>
          <p:cNvPr id="35" name="Text 12">
            <a:extLst>
              <a:ext uri="{FF2B5EF4-FFF2-40B4-BE49-F238E27FC236}">
                <a16:creationId xmlns:a16="http://schemas.microsoft.com/office/drawing/2014/main" id="{C3786DF1-38DD-5F2A-C091-70864904DA44}"/>
              </a:ext>
            </a:extLst>
          </p:cNvPr>
          <p:cNvSpPr/>
          <p:nvPr/>
        </p:nvSpPr>
        <p:spPr>
          <a:xfrm>
            <a:off x="6263640" y="3319272"/>
            <a:ext cx="2434623" cy="329184"/>
          </a:xfrm>
          <a:prstGeom prst="rect">
            <a:avLst/>
          </a:prstGeom>
          <a:noFill/>
          <a:ln/>
        </p:spPr>
        <p:txBody>
          <a:bodyPr wrap="square" lIns="0" tIns="0" rIns="0" bIns="0" rtlCol="0" anchor="ctr">
            <a:normAutofit/>
          </a:bodyPr>
          <a:lstStyle/>
          <a:p>
            <a:pPr marL="0" indent="0">
              <a:buNone/>
            </a:pPr>
            <a:r>
              <a:rPr lang="en-US" sz="1450" dirty="0">
                <a:solidFill>
                  <a:srgbClr val="111111"/>
                </a:solidFill>
              </a:rPr>
              <a:t>• Follow-up</a:t>
            </a:r>
            <a:endParaRPr lang="en-US" sz="1450" dirty="0"/>
          </a:p>
        </p:txBody>
      </p:sp>
    </p:spTree>
    <p:extLst>
      <p:ext uri="{BB962C8B-B14F-4D97-AF65-F5344CB8AC3E}">
        <p14:creationId xmlns:p14="http://schemas.microsoft.com/office/powerpoint/2010/main" val="322937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Creating safe online spaces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6" name="Text 2">
            <a:extLst>
              <a:ext uri="{FF2B5EF4-FFF2-40B4-BE49-F238E27FC236}">
                <a16:creationId xmlns:a16="http://schemas.microsoft.com/office/drawing/2014/main" id="{BA46A950-A0D0-5BDA-0448-ED09AE3CC104}"/>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Welcome participants by name where possible.</a:t>
            </a:r>
            <a:endParaRPr lang="en-US" sz="1700" dirty="0"/>
          </a:p>
        </p:txBody>
      </p:sp>
      <p:sp>
        <p:nvSpPr>
          <p:cNvPr id="7" name="Text 3">
            <a:extLst>
              <a:ext uri="{FF2B5EF4-FFF2-40B4-BE49-F238E27FC236}">
                <a16:creationId xmlns:a16="http://schemas.microsoft.com/office/drawing/2014/main" id="{8A75DF7D-C84F-39B0-9761-212E60E417D9}"/>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Explain the purpose and limits of the space.</a:t>
            </a:r>
            <a:endParaRPr lang="en-US" sz="1700" dirty="0"/>
          </a:p>
        </p:txBody>
      </p:sp>
      <p:sp>
        <p:nvSpPr>
          <p:cNvPr id="8" name="Text 4">
            <a:extLst>
              <a:ext uri="{FF2B5EF4-FFF2-40B4-BE49-F238E27FC236}">
                <a16:creationId xmlns:a16="http://schemas.microsoft.com/office/drawing/2014/main" id="{833BBA07-778D-D9C3-994C-D40568212EA7}"/>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Co-create group agreements.</a:t>
            </a:r>
            <a:endParaRPr lang="en-US" sz="1700" dirty="0"/>
          </a:p>
        </p:txBody>
      </p:sp>
      <p:sp>
        <p:nvSpPr>
          <p:cNvPr id="9" name="Text 5">
            <a:extLst>
              <a:ext uri="{FF2B5EF4-FFF2-40B4-BE49-F238E27FC236}">
                <a16:creationId xmlns:a16="http://schemas.microsoft.com/office/drawing/2014/main" id="{B51DB6E4-8868-2460-CDE0-D95594E23C46}"/>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Clarify confidentiality and recording rules.</a:t>
            </a:r>
            <a:endParaRPr lang="en-US" sz="1700" dirty="0"/>
          </a:p>
        </p:txBody>
      </p:sp>
      <p:sp>
        <p:nvSpPr>
          <p:cNvPr id="10" name="Text 6">
            <a:extLst>
              <a:ext uri="{FF2B5EF4-FFF2-40B4-BE49-F238E27FC236}">
                <a16:creationId xmlns:a16="http://schemas.microsoft.com/office/drawing/2014/main" id="{41026AF5-B1F1-7A53-1AA6-8EE0827AF3BE}"/>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Make participation options visible: voice, chat, reactions, shared notes.</a:t>
            </a:r>
            <a:endParaRPr lang="en-US" sz="1700" dirty="0"/>
          </a:p>
        </p:txBody>
      </p:sp>
    </p:spTree>
    <p:extLst>
      <p:ext uri="{BB962C8B-B14F-4D97-AF65-F5344CB8AC3E}">
        <p14:creationId xmlns:p14="http://schemas.microsoft.com/office/powerpoint/2010/main" val="31220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p:nvPr/>
        </p:nvSpPr>
        <p:spPr>
          <a:xfrm>
            <a:off x="519969" y="476800"/>
            <a:ext cx="7478100" cy="86943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n-GB" sz="2600" b="1" dirty="0">
                <a:solidFill>
                  <a:srgbClr val="922C6C"/>
                </a:solidFill>
                <a:latin typeface="Roboto"/>
                <a:ea typeface="Roboto"/>
                <a:cs typeface="Roboto"/>
                <a:sym typeface="Roboto"/>
              </a:rPr>
              <a:t>Suggested group agreements</a:t>
            </a:r>
          </a:p>
          <a:p>
            <a:pPr marL="0" lvl="0" indent="0" algn="l" rtl="0">
              <a:spcBef>
                <a:spcPts val="0"/>
              </a:spcBef>
              <a:spcAft>
                <a:spcPts val="0"/>
              </a:spcAft>
              <a:buClr>
                <a:schemeClr val="dk1"/>
              </a:buClr>
              <a:buSzPts val="1100"/>
              <a:buFont typeface="Arial"/>
              <a:buNone/>
            </a:pPr>
            <a:endParaRPr lang="en-GB" sz="2600" b="1" dirty="0">
              <a:solidFill>
                <a:srgbClr val="922C6C"/>
              </a:solidFill>
              <a:latin typeface="Roboto"/>
              <a:ea typeface="Roboto"/>
              <a:cs typeface="Roboto"/>
              <a:sym typeface="Roboto"/>
            </a:endParaRPr>
          </a:p>
        </p:txBody>
      </p:sp>
      <p:pic>
        <p:nvPicPr>
          <p:cNvPr id="158" name="Google Shape;158;p36"/>
          <p:cNvPicPr preferRelativeResize="0"/>
          <p:nvPr/>
        </p:nvPicPr>
        <p:blipFill>
          <a:blip r:embed="rId3">
            <a:alphaModFix/>
          </a:blip>
          <a:stretch>
            <a:fillRect/>
          </a:stretch>
        </p:blipFill>
        <p:spPr>
          <a:xfrm>
            <a:off x="6596333" y="4732700"/>
            <a:ext cx="1165117" cy="254700"/>
          </a:xfrm>
          <a:prstGeom prst="rect">
            <a:avLst/>
          </a:prstGeom>
          <a:noFill/>
          <a:ln>
            <a:noFill/>
          </a:ln>
        </p:spPr>
      </p:pic>
      <p:pic>
        <p:nvPicPr>
          <p:cNvPr id="159" name="Google Shape;159;p36"/>
          <p:cNvPicPr preferRelativeResize="0"/>
          <p:nvPr/>
        </p:nvPicPr>
        <p:blipFill rotWithShape="1">
          <a:blip r:embed="rId4">
            <a:alphaModFix/>
          </a:blip>
          <a:srcRect t="12922" b="5811"/>
          <a:stretch/>
        </p:blipFill>
        <p:spPr>
          <a:xfrm>
            <a:off x="7857650" y="4594465"/>
            <a:ext cx="1165125" cy="531160"/>
          </a:xfrm>
          <a:prstGeom prst="rect">
            <a:avLst/>
          </a:prstGeom>
          <a:noFill/>
          <a:ln>
            <a:noFill/>
          </a:ln>
        </p:spPr>
      </p:pic>
      <p:sp>
        <p:nvSpPr>
          <p:cNvPr id="8" name="Text 2">
            <a:extLst>
              <a:ext uri="{FF2B5EF4-FFF2-40B4-BE49-F238E27FC236}">
                <a16:creationId xmlns:a16="http://schemas.microsoft.com/office/drawing/2014/main" id="{54C5D0CE-41D3-4892-378D-599F37581BF8}"/>
              </a:ext>
            </a:extLst>
          </p:cNvPr>
          <p:cNvSpPr/>
          <p:nvPr/>
        </p:nvSpPr>
        <p:spPr>
          <a:xfrm>
            <a:off x="777240" y="1234440"/>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Listen to understand, not only to reply.</a:t>
            </a:r>
            <a:endParaRPr lang="en-US" sz="1700" dirty="0"/>
          </a:p>
        </p:txBody>
      </p:sp>
      <p:sp>
        <p:nvSpPr>
          <p:cNvPr id="9" name="Text 3">
            <a:extLst>
              <a:ext uri="{FF2B5EF4-FFF2-40B4-BE49-F238E27FC236}">
                <a16:creationId xmlns:a16="http://schemas.microsoft.com/office/drawing/2014/main" id="{BEBBCD6B-7BFD-1D89-C896-C2AD5ACE5A78}"/>
              </a:ext>
            </a:extLst>
          </p:cNvPr>
          <p:cNvSpPr/>
          <p:nvPr/>
        </p:nvSpPr>
        <p:spPr>
          <a:xfrm>
            <a:off x="777240" y="1764792"/>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Speak from personal experience.</a:t>
            </a:r>
            <a:endParaRPr lang="en-US" sz="1700" dirty="0"/>
          </a:p>
        </p:txBody>
      </p:sp>
      <p:sp>
        <p:nvSpPr>
          <p:cNvPr id="10" name="Text 4">
            <a:extLst>
              <a:ext uri="{FF2B5EF4-FFF2-40B4-BE49-F238E27FC236}">
                <a16:creationId xmlns:a16="http://schemas.microsoft.com/office/drawing/2014/main" id="{7A6B860B-D1AE-9DB6-921B-F4599C4C72E9}"/>
              </a:ext>
            </a:extLst>
          </p:cNvPr>
          <p:cNvSpPr/>
          <p:nvPr/>
        </p:nvSpPr>
        <p:spPr>
          <a:xfrm>
            <a:off x="777240" y="2295144"/>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Respect different perspectives while challenging harmful statements.</a:t>
            </a:r>
            <a:endParaRPr lang="en-US" sz="1700" dirty="0"/>
          </a:p>
        </p:txBody>
      </p:sp>
      <p:sp>
        <p:nvSpPr>
          <p:cNvPr id="11" name="Text 5">
            <a:extLst>
              <a:ext uri="{FF2B5EF4-FFF2-40B4-BE49-F238E27FC236}">
                <a16:creationId xmlns:a16="http://schemas.microsoft.com/office/drawing/2014/main" id="{17434C0B-4443-8738-641B-EEA25EB20454}"/>
              </a:ext>
            </a:extLst>
          </p:cNvPr>
          <p:cNvSpPr/>
          <p:nvPr/>
        </p:nvSpPr>
        <p:spPr>
          <a:xfrm>
            <a:off x="777240" y="2825496"/>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Use simple language and avoid assumptions.</a:t>
            </a:r>
            <a:endParaRPr lang="en-US" sz="1700" dirty="0"/>
          </a:p>
        </p:txBody>
      </p:sp>
      <p:sp>
        <p:nvSpPr>
          <p:cNvPr id="12" name="Text 6">
            <a:extLst>
              <a:ext uri="{FF2B5EF4-FFF2-40B4-BE49-F238E27FC236}">
                <a16:creationId xmlns:a16="http://schemas.microsoft.com/office/drawing/2014/main" id="{4A2FAD7B-22AD-A476-51B2-A9C27E0DEC86}"/>
              </a:ext>
            </a:extLst>
          </p:cNvPr>
          <p:cNvSpPr/>
          <p:nvPr/>
        </p:nvSpPr>
        <p:spPr>
          <a:xfrm>
            <a:off x="777240" y="3355848"/>
            <a:ext cx="9784080" cy="393192"/>
          </a:xfrm>
          <a:prstGeom prst="rect">
            <a:avLst/>
          </a:prstGeom>
          <a:noFill/>
          <a:ln/>
        </p:spPr>
        <p:txBody>
          <a:bodyPr wrap="square" lIns="254" tIns="254" rIns="254" bIns="254" rtlCol="0" anchor="ctr">
            <a:normAutofit/>
          </a:bodyPr>
          <a:lstStyle/>
          <a:p>
            <a:pPr marL="0" indent="0">
              <a:buNone/>
            </a:pPr>
            <a:r>
              <a:rPr lang="en-US" sz="1700" dirty="0">
                <a:solidFill>
                  <a:srgbClr val="111111"/>
                </a:solidFill>
              </a:rPr>
              <a:t>• Participants may pass, but everyone is invited to contribute.</a:t>
            </a:r>
            <a:endParaRPr lang="en-US" sz="1700" dirty="0"/>
          </a:p>
        </p:txBody>
      </p:sp>
    </p:spTree>
    <p:extLst>
      <p:ext uri="{BB962C8B-B14F-4D97-AF65-F5344CB8AC3E}">
        <p14:creationId xmlns:p14="http://schemas.microsoft.com/office/powerpoint/2010/main" val="28750628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1017</Words>
  <Application>Microsoft Macintosh PowerPoint</Application>
  <PresentationFormat>On-screen Show (16:9)</PresentationFormat>
  <Paragraphs>142</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Poppins</vt:lpstr>
      <vt:lpstr>Calibri</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franjo brkan</cp:lastModifiedBy>
  <cp:revision>3</cp:revision>
  <dcterms:modified xsi:type="dcterms:W3CDTF">2026-07-03T10:35:57Z</dcterms:modified>
</cp:coreProperties>
</file>