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27"/>
  </p:notesMasterIdLst>
  <p:sldIdLst>
    <p:sldId id="256" r:id="rId3"/>
    <p:sldId id="258" r:id="rId4"/>
    <p:sldId id="259" r:id="rId5"/>
    <p:sldId id="260" r:id="rId6"/>
    <p:sldId id="261" r:id="rId7"/>
    <p:sldId id="262" r:id="rId8"/>
    <p:sldId id="265" r:id="rId9"/>
    <p:sldId id="267" r:id="rId10"/>
    <p:sldId id="268" r:id="rId11"/>
    <p:sldId id="270" r:id="rId12"/>
    <p:sldId id="269" r:id="rId13"/>
    <p:sldId id="266" r:id="rId14"/>
    <p:sldId id="271" r:id="rId15"/>
    <p:sldId id="272" r:id="rId16"/>
    <p:sldId id="273" r:id="rId17"/>
    <p:sldId id="274" r:id="rId18"/>
    <p:sldId id="275" r:id="rId19"/>
    <p:sldId id="276" r:id="rId20"/>
    <p:sldId id="278" r:id="rId21"/>
    <p:sldId id="279" r:id="rId22"/>
    <p:sldId id="277" r:id="rId23"/>
    <p:sldId id="281" r:id="rId24"/>
    <p:sldId id="282" r:id="rId25"/>
    <p:sldId id="264"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Poppins" pitchFamily="2" charset="77"/>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2D019E-B91D-4D42-96B8-3DE483F12AAB}">
  <a:tblStyle styleId="{472D019E-B91D-4D42-96B8-3DE483F12AAB}"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fill>
          <a:solidFill>
            <a:srgbClr val="FFFFFF"/>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d4bac791bb_1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2d4bac791bb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538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766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74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975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36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24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2990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071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84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54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08b6f7ecca_2_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308b6f7ecca_2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9223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7938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379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551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d4bac791bb_1_2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2d4bac791bb_1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d4bac791bb_1_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2d4bac791bb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d4bac791bb_1_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2d4bac791bb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d4bac791bb_1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2d4bac791bb_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151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865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18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0" y="0"/>
            <a:ext cx="9144000" cy="5143500"/>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53"/>
        <p:cNvGrpSpPr/>
        <p:nvPr/>
      </p:nvGrpSpPr>
      <p:grpSpPr>
        <a:xfrm>
          <a:off x="0" y="0"/>
          <a:ext cx="0" cy="0"/>
          <a:chOff x="0" y="0"/>
          <a:chExt cx="0" cy="0"/>
        </a:xfrm>
      </p:grpSpPr>
      <p:sp>
        <p:nvSpPr>
          <p:cNvPr id="54" name="Google Shape;54;p15"/>
          <p:cNvSpPr>
            <a:spLocks noGrp="1"/>
          </p:cNvSpPr>
          <p:nvPr>
            <p:ph type="pic" idx="2"/>
          </p:nvPr>
        </p:nvSpPr>
        <p:spPr>
          <a:xfrm>
            <a:off x="0" y="0"/>
            <a:ext cx="4621696" cy="5143500"/>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55"/>
        <p:cNvGrpSpPr/>
        <p:nvPr/>
      </p:nvGrpSpPr>
      <p:grpSpPr>
        <a:xfrm>
          <a:off x="0" y="0"/>
          <a:ext cx="0" cy="0"/>
          <a:chOff x="0" y="0"/>
          <a:chExt cx="0" cy="0"/>
        </a:xfrm>
      </p:grpSpPr>
      <p:sp>
        <p:nvSpPr>
          <p:cNvPr id="56" name="Google Shape;56;p16"/>
          <p:cNvSpPr>
            <a:spLocks noGrp="1"/>
          </p:cNvSpPr>
          <p:nvPr>
            <p:ph type="pic" idx="2"/>
          </p:nvPr>
        </p:nvSpPr>
        <p:spPr>
          <a:xfrm>
            <a:off x="0" y="-1"/>
            <a:ext cx="3717602" cy="2754085"/>
          </a:xfrm>
          <a:prstGeom prst="rect">
            <a:avLst/>
          </a:prstGeom>
          <a:solidFill>
            <a:srgbClr val="D8D8D8"/>
          </a:solidFill>
          <a:ln>
            <a:noFill/>
          </a:ln>
        </p:spPr>
      </p:sp>
      <p:sp>
        <p:nvSpPr>
          <p:cNvPr id="57" name="Google Shape;57;p16"/>
          <p:cNvSpPr>
            <a:spLocks noGrp="1"/>
          </p:cNvSpPr>
          <p:nvPr>
            <p:ph type="pic" idx="3"/>
          </p:nvPr>
        </p:nvSpPr>
        <p:spPr>
          <a:xfrm>
            <a:off x="4409597" y="2754084"/>
            <a:ext cx="2579914" cy="2391352"/>
          </a:xfrm>
          <a:prstGeom prst="rect">
            <a:avLst/>
          </a:prstGeom>
          <a:solidFill>
            <a:srgbClr val="D8D8D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9"/>
        <p:cNvGrpSpPr/>
        <p:nvPr/>
      </p:nvGrpSpPr>
      <p:grpSpPr>
        <a:xfrm>
          <a:off x="0" y="0"/>
          <a:ext cx="0" cy="0"/>
          <a:chOff x="0" y="0"/>
          <a:chExt cx="0" cy="0"/>
        </a:xfrm>
      </p:grpSpPr>
      <p:sp>
        <p:nvSpPr>
          <p:cNvPr id="60" name="Google Shape;60;p18"/>
          <p:cNvSpPr>
            <a:spLocks noGrp="1"/>
          </p:cNvSpPr>
          <p:nvPr>
            <p:ph type="pic" idx="2"/>
          </p:nvPr>
        </p:nvSpPr>
        <p:spPr>
          <a:xfrm>
            <a:off x="5704416" y="438710"/>
            <a:ext cx="2882371" cy="4266080"/>
          </a:xfrm>
          <a:prstGeom prst="rect">
            <a:avLst/>
          </a:prstGeom>
          <a:solidFill>
            <a:srgbClr val="D8D8D8"/>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6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6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64"/>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65"/>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Picture with Caption">
  <p:cSld name="3_Picture with Caption">
    <p:spTree>
      <p:nvGrpSpPr>
        <p:cNvPr id="1" name="Shape 6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6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Comparison">
  <p:cSld name="4_Comparison">
    <p:spTree>
      <p:nvGrpSpPr>
        <p:cNvPr id="1" name="Shape 6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7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7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0"/>
          <p:cNvSpPr/>
          <p:nvPr/>
        </p:nvSpPr>
        <p:spPr>
          <a:xfrm>
            <a:off x="0" y="-8455"/>
            <a:ext cx="9144000" cy="5160300"/>
          </a:xfrm>
          <a:prstGeom prst="rect">
            <a:avLst/>
          </a:prstGeom>
          <a:solidFill>
            <a:srgbClr val="A64D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Poppins"/>
              <a:ea typeface="Poppins"/>
              <a:cs typeface="Poppins"/>
              <a:sym typeface="Poppins"/>
            </a:endParaRPr>
          </a:p>
        </p:txBody>
      </p:sp>
      <p:sp>
        <p:nvSpPr>
          <p:cNvPr id="77" name="Google Shape;77;p30"/>
          <p:cNvSpPr txBox="1"/>
          <p:nvPr/>
        </p:nvSpPr>
        <p:spPr>
          <a:xfrm>
            <a:off x="2205225" y="3147650"/>
            <a:ext cx="4271100" cy="780600"/>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Clr>
                <a:srgbClr val="3F3F3F"/>
              </a:buClr>
              <a:buSzPts val="900"/>
              <a:buFont typeface="Arial"/>
              <a:buNone/>
            </a:pPr>
            <a:r>
              <a:rPr lang="en" sz="900" b="1">
                <a:solidFill>
                  <a:schemeClr val="lt1"/>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1">
              <a:solidFill>
                <a:schemeClr val="lt1"/>
              </a:solidFill>
            </a:endParaRPr>
          </a:p>
        </p:txBody>
      </p:sp>
      <p:pic>
        <p:nvPicPr>
          <p:cNvPr id="79" name="Google Shape;79;p30" title="digicreate-full.png"/>
          <p:cNvPicPr preferRelativeResize="0"/>
          <p:nvPr/>
        </p:nvPicPr>
        <p:blipFill>
          <a:blip r:embed="rId3">
            <a:alphaModFix/>
          </a:blip>
          <a:stretch>
            <a:fillRect/>
          </a:stretch>
        </p:blipFill>
        <p:spPr>
          <a:xfrm>
            <a:off x="504088" y="524013"/>
            <a:ext cx="4391025" cy="1628775"/>
          </a:xfrm>
          <a:prstGeom prst="rect">
            <a:avLst/>
          </a:prstGeom>
          <a:noFill/>
          <a:ln>
            <a:noFill/>
          </a:ln>
        </p:spPr>
      </p:pic>
      <p:pic>
        <p:nvPicPr>
          <p:cNvPr id="80" name="Google Shape;80;p30"/>
          <p:cNvPicPr preferRelativeResize="0"/>
          <p:nvPr/>
        </p:nvPicPr>
        <p:blipFill>
          <a:blip r:embed="rId4">
            <a:alphaModFix/>
          </a:blip>
          <a:stretch>
            <a:fillRect/>
          </a:stretch>
        </p:blipFill>
        <p:spPr>
          <a:xfrm>
            <a:off x="2205225" y="2525788"/>
            <a:ext cx="2047875" cy="447675"/>
          </a:xfrm>
          <a:prstGeom prst="rect">
            <a:avLst/>
          </a:prstGeom>
          <a:noFill/>
          <a:ln>
            <a:noFill/>
          </a:ln>
        </p:spPr>
      </p:pic>
      <p:pic>
        <p:nvPicPr>
          <p:cNvPr id="5" name="Picture 4">
            <a:extLst>
              <a:ext uri="{FF2B5EF4-FFF2-40B4-BE49-F238E27FC236}">
                <a16:creationId xmlns:a16="http://schemas.microsoft.com/office/drawing/2014/main" id="{068E3F6B-4542-F795-3E82-05A279B57545}"/>
              </a:ext>
            </a:extLst>
          </p:cNvPr>
          <p:cNvPicPr>
            <a:picLocks noChangeAspect="1"/>
          </p:cNvPicPr>
          <p:nvPr/>
        </p:nvPicPr>
        <p:blipFill>
          <a:blip r:embed="rId5"/>
          <a:stretch>
            <a:fillRect/>
          </a:stretch>
        </p:blipFill>
        <p:spPr>
          <a:xfrm>
            <a:off x="7879492" y="4724400"/>
            <a:ext cx="1219200" cy="419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469329"/>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Design principle: interaction first</a:t>
            </a: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3" name="Text 2">
            <a:extLst>
              <a:ext uri="{FF2B5EF4-FFF2-40B4-BE49-F238E27FC236}">
                <a16:creationId xmlns:a16="http://schemas.microsoft.com/office/drawing/2014/main" id="{C81FCE5E-2238-A661-DAFE-0C5C2AA9F272}"/>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Use short input and longer exchange time.</a:t>
            </a:r>
            <a:endParaRPr lang="en-US" sz="1700" dirty="0"/>
          </a:p>
        </p:txBody>
      </p:sp>
      <p:sp>
        <p:nvSpPr>
          <p:cNvPr id="4" name="Text 3">
            <a:extLst>
              <a:ext uri="{FF2B5EF4-FFF2-40B4-BE49-F238E27FC236}">
                <a16:creationId xmlns:a16="http://schemas.microsoft.com/office/drawing/2014/main" id="{AB087D85-3C3D-EEA4-6BE0-CE1FC2A4BF86}"/>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Choose tasks that require participants to speak, write, decide or create together.</a:t>
            </a:r>
            <a:endParaRPr lang="en-US" sz="1700" dirty="0"/>
          </a:p>
        </p:txBody>
      </p:sp>
      <p:sp>
        <p:nvSpPr>
          <p:cNvPr id="5" name="Text 4">
            <a:extLst>
              <a:ext uri="{FF2B5EF4-FFF2-40B4-BE49-F238E27FC236}">
                <a16:creationId xmlns:a16="http://schemas.microsoft.com/office/drawing/2014/main" id="{09E7ACD4-868B-0FF4-D799-F5A85E0D77ED}"/>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Move from individual reflection to pair or group dialogue.</a:t>
            </a:r>
            <a:endParaRPr lang="en-US" sz="1700" dirty="0"/>
          </a:p>
        </p:txBody>
      </p:sp>
      <p:sp>
        <p:nvSpPr>
          <p:cNvPr id="6" name="Text 5">
            <a:extLst>
              <a:ext uri="{FF2B5EF4-FFF2-40B4-BE49-F238E27FC236}">
                <a16:creationId xmlns:a16="http://schemas.microsoft.com/office/drawing/2014/main" id="{CB934C18-70B1-7808-B820-1FE266D7F392}"/>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Close every activity with learning reflection.</a:t>
            </a:r>
            <a:endParaRPr lang="en-US" sz="1700" dirty="0"/>
          </a:p>
        </p:txBody>
      </p:sp>
    </p:spTree>
    <p:extLst>
      <p:ext uri="{BB962C8B-B14F-4D97-AF65-F5344CB8AC3E}">
        <p14:creationId xmlns:p14="http://schemas.microsoft.com/office/powerpoint/2010/main" val="134567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469329"/>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Digital tools should serve learning</a:t>
            </a:r>
          </a:p>
        </p:txBody>
      </p:sp>
      <p:sp>
        <p:nvSpPr>
          <p:cNvPr id="145" name="Google Shape;145;p36"/>
          <p:cNvSpPr/>
          <p:nvPr/>
        </p:nvSpPr>
        <p:spPr>
          <a:xfrm>
            <a:off x="593725" y="2350075"/>
            <a:ext cx="2557800" cy="1668900"/>
          </a:xfrm>
          <a:prstGeom prst="rect">
            <a:avLst/>
          </a:prstGeom>
          <a:solidFill>
            <a:srgbClr val="D8D8D8">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oppins"/>
              <a:ea typeface="Poppins"/>
              <a:cs typeface="Poppins"/>
              <a:sym typeface="Poppins"/>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3" name="Text 2">
            <a:extLst>
              <a:ext uri="{FF2B5EF4-FFF2-40B4-BE49-F238E27FC236}">
                <a16:creationId xmlns:a16="http://schemas.microsoft.com/office/drawing/2014/main" id="{19B6E02D-935F-6D1D-DE78-148B170DDF04}"/>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Video conferencing for live contact.</a:t>
            </a:r>
            <a:endParaRPr lang="en-US" sz="1700" dirty="0"/>
          </a:p>
        </p:txBody>
      </p:sp>
      <p:sp>
        <p:nvSpPr>
          <p:cNvPr id="4" name="Text 3">
            <a:extLst>
              <a:ext uri="{FF2B5EF4-FFF2-40B4-BE49-F238E27FC236}">
                <a16:creationId xmlns:a16="http://schemas.microsoft.com/office/drawing/2014/main" id="{43CA89EA-9E44-E93C-4DDA-7AFB37B2A704}"/>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Shared documents for co-creation.</a:t>
            </a:r>
            <a:endParaRPr lang="en-US" sz="1700" dirty="0"/>
          </a:p>
        </p:txBody>
      </p:sp>
      <p:sp>
        <p:nvSpPr>
          <p:cNvPr id="5" name="Text 4">
            <a:extLst>
              <a:ext uri="{FF2B5EF4-FFF2-40B4-BE49-F238E27FC236}">
                <a16:creationId xmlns:a16="http://schemas.microsoft.com/office/drawing/2014/main" id="{159139CE-5D84-7D91-AC93-9F8767B15DC4}"/>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Whiteboards for mapping and brainstorming.</a:t>
            </a:r>
            <a:endParaRPr lang="en-US" sz="1700" dirty="0"/>
          </a:p>
        </p:txBody>
      </p:sp>
      <p:sp>
        <p:nvSpPr>
          <p:cNvPr id="6" name="Text 5">
            <a:extLst>
              <a:ext uri="{FF2B5EF4-FFF2-40B4-BE49-F238E27FC236}">
                <a16:creationId xmlns:a16="http://schemas.microsoft.com/office/drawing/2014/main" id="{DB72B2B9-D4D1-43F6-9A70-B00139205C21}"/>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Forms for registration, quizzes and completion.</a:t>
            </a:r>
            <a:endParaRPr lang="en-US" sz="1700" dirty="0"/>
          </a:p>
        </p:txBody>
      </p:sp>
      <p:sp>
        <p:nvSpPr>
          <p:cNvPr id="7" name="Text 6">
            <a:extLst>
              <a:ext uri="{FF2B5EF4-FFF2-40B4-BE49-F238E27FC236}">
                <a16:creationId xmlns:a16="http://schemas.microsoft.com/office/drawing/2014/main" id="{85EE3C6E-A046-76B6-4970-BC85BADD5A27}"/>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Chat and polls for low-pressure participation.</a:t>
            </a:r>
            <a:endParaRPr lang="en-US" sz="1700" dirty="0"/>
          </a:p>
        </p:txBody>
      </p:sp>
    </p:spTree>
    <p:extLst>
      <p:ext uri="{BB962C8B-B14F-4D97-AF65-F5344CB8AC3E}">
        <p14:creationId xmlns:p14="http://schemas.microsoft.com/office/powerpoint/2010/main" val="4284679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469329"/>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Accessibility checklist</a:t>
            </a: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3" name="Text 2">
            <a:extLst>
              <a:ext uri="{FF2B5EF4-FFF2-40B4-BE49-F238E27FC236}">
                <a16:creationId xmlns:a16="http://schemas.microsoft.com/office/drawing/2014/main" id="{5237F0CD-45B7-EC46-DB16-14DA0B752D17}"/>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Keep tools simple and browser-based where possible.</a:t>
            </a:r>
            <a:endParaRPr lang="en-US" sz="1700" dirty="0"/>
          </a:p>
        </p:txBody>
      </p:sp>
      <p:sp>
        <p:nvSpPr>
          <p:cNvPr id="4" name="Text 3">
            <a:extLst>
              <a:ext uri="{FF2B5EF4-FFF2-40B4-BE49-F238E27FC236}">
                <a16:creationId xmlns:a16="http://schemas.microsoft.com/office/drawing/2014/main" id="{FC661C9B-B1D8-E07A-CE51-66485B7B854E}"/>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Offer instructions before the session.</a:t>
            </a:r>
            <a:endParaRPr lang="en-US" sz="1700" dirty="0"/>
          </a:p>
        </p:txBody>
      </p:sp>
      <p:sp>
        <p:nvSpPr>
          <p:cNvPr id="5" name="Text 4">
            <a:extLst>
              <a:ext uri="{FF2B5EF4-FFF2-40B4-BE49-F238E27FC236}">
                <a16:creationId xmlns:a16="http://schemas.microsoft.com/office/drawing/2014/main" id="{AE525018-65D1-9B96-752A-D0B6827726E1}"/>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Avoid requiring high bandwidth for every task.</a:t>
            </a:r>
            <a:endParaRPr lang="en-US" sz="1700" dirty="0"/>
          </a:p>
        </p:txBody>
      </p:sp>
      <p:sp>
        <p:nvSpPr>
          <p:cNvPr id="6" name="Text 5">
            <a:extLst>
              <a:ext uri="{FF2B5EF4-FFF2-40B4-BE49-F238E27FC236}">
                <a16:creationId xmlns:a16="http://schemas.microsoft.com/office/drawing/2014/main" id="{773506B8-FC47-6A0B-551B-B619DBC89D0D}"/>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Use captions or written summaries where possible.</a:t>
            </a:r>
            <a:endParaRPr lang="en-US" sz="1700" dirty="0"/>
          </a:p>
        </p:txBody>
      </p:sp>
      <p:sp>
        <p:nvSpPr>
          <p:cNvPr id="7" name="Text 6">
            <a:extLst>
              <a:ext uri="{FF2B5EF4-FFF2-40B4-BE49-F238E27FC236}">
                <a16:creationId xmlns:a16="http://schemas.microsoft.com/office/drawing/2014/main" id="{CCC973E5-944F-F830-375C-40897619AA18}"/>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Offer alternatives for participants who cannot speak or use camera.</a:t>
            </a:r>
            <a:endParaRPr lang="en-US" sz="1700" dirty="0"/>
          </a:p>
        </p:txBody>
      </p:sp>
    </p:spTree>
    <p:extLst>
      <p:ext uri="{BB962C8B-B14F-4D97-AF65-F5344CB8AC3E}">
        <p14:creationId xmlns:p14="http://schemas.microsoft.com/office/powerpoint/2010/main" val="367951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Safety and data protection basics</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0E9432A5-3701-E032-814F-404576FED4C2}"/>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Do not record without clear consent.</a:t>
            </a:r>
            <a:endParaRPr lang="en-US" sz="1700" dirty="0"/>
          </a:p>
        </p:txBody>
      </p:sp>
      <p:sp>
        <p:nvSpPr>
          <p:cNvPr id="8" name="Text 3">
            <a:extLst>
              <a:ext uri="{FF2B5EF4-FFF2-40B4-BE49-F238E27FC236}">
                <a16:creationId xmlns:a16="http://schemas.microsoft.com/office/drawing/2014/main" id="{36273D43-9E25-44BF-47CD-ED098828B03F}"/>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Explain how registration data will be used.</a:t>
            </a:r>
            <a:endParaRPr lang="en-US" sz="1700" dirty="0"/>
          </a:p>
        </p:txBody>
      </p:sp>
      <p:sp>
        <p:nvSpPr>
          <p:cNvPr id="9" name="Text 4">
            <a:extLst>
              <a:ext uri="{FF2B5EF4-FFF2-40B4-BE49-F238E27FC236}">
                <a16:creationId xmlns:a16="http://schemas.microsoft.com/office/drawing/2014/main" id="{986BEFE4-0A23-7614-FEE8-09D72A4145BA}"/>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Set group agreements before discussion.</a:t>
            </a:r>
            <a:endParaRPr lang="en-US" sz="1700" dirty="0"/>
          </a:p>
        </p:txBody>
      </p:sp>
      <p:sp>
        <p:nvSpPr>
          <p:cNvPr id="10" name="Text 5">
            <a:extLst>
              <a:ext uri="{FF2B5EF4-FFF2-40B4-BE49-F238E27FC236}">
                <a16:creationId xmlns:a16="http://schemas.microsoft.com/office/drawing/2014/main" id="{B12E14DC-31F0-578D-2DF3-A78D1898962B}"/>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Use waiting rooms or registration lists where needed.</a:t>
            </a:r>
            <a:endParaRPr lang="en-US" sz="1700" dirty="0"/>
          </a:p>
        </p:txBody>
      </p:sp>
      <p:sp>
        <p:nvSpPr>
          <p:cNvPr id="11" name="Text 6">
            <a:extLst>
              <a:ext uri="{FF2B5EF4-FFF2-40B4-BE49-F238E27FC236}">
                <a16:creationId xmlns:a16="http://schemas.microsoft.com/office/drawing/2014/main" id="{072A47D9-C7C0-449C-3FDB-019DBEDE66AC}"/>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Prepare an escalation plan for harmful behaviour.</a:t>
            </a:r>
            <a:endParaRPr lang="en-US" sz="1700" dirty="0"/>
          </a:p>
        </p:txBody>
      </p:sp>
    </p:spTree>
    <p:extLst>
      <p:ext uri="{BB962C8B-B14F-4D97-AF65-F5344CB8AC3E}">
        <p14:creationId xmlns:p14="http://schemas.microsoft.com/office/powerpoint/2010/main" val="136832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Mini Virtual Exchange Plan</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9B543681-9982-0EB2-37F4-E610F9DC9B33}"/>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Target group and countries involved.</a:t>
            </a:r>
            <a:endParaRPr lang="en-US" sz="1700" dirty="0"/>
          </a:p>
        </p:txBody>
      </p:sp>
      <p:sp>
        <p:nvSpPr>
          <p:cNvPr id="8" name="Text 3">
            <a:extLst>
              <a:ext uri="{FF2B5EF4-FFF2-40B4-BE49-F238E27FC236}">
                <a16:creationId xmlns:a16="http://schemas.microsoft.com/office/drawing/2014/main" id="{6E324DFE-F8CD-45E0-D2D2-6C01327DFBD8}"/>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Topic and intercultural purpose.</a:t>
            </a:r>
            <a:endParaRPr lang="en-US" sz="1700" dirty="0"/>
          </a:p>
        </p:txBody>
      </p:sp>
      <p:sp>
        <p:nvSpPr>
          <p:cNvPr id="9" name="Text 4">
            <a:extLst>
              <a:ext uri="{FF2B5EF4-FFF2-40B4-BE49-F238E27FC236}">
                <a16:creationId xmlns:a16="http://schemas.microsoft.com/office/drawing/2014/main" id="{FEEE5B46-A2BD-9EF0-7601-4449475E3D55}"/>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Learning outcomes.</a:t>
            </a:r>
            <a:endParaRPr lang="en-US" sz="1700" dirty="0"/>
          </a:p>
        </p:txBody>
      </p:sp>
      <p:sp>
        <p:nvSpPr>
          <p:cNvPr id="10" name="Text 5">
            <a:extLst>
              <a:ext uri="{FF2B5EF4-FFF2-40B4-BE49-F238E27FC236}">
                <a16:creationId xmlns:a16="http://schemas.microsoft.com/office/drawing/2014/main" id="{4D908E7A-5542-1C23-8656-0DB8FD43CAC1}"/>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Interaction method and timing.</a:t>
            </a:r>
            <a:endParaRPr lang="en-US" sz="1700" dirty="0"/>
          </a:p>
        </p:txBody>
      </p:sp>
      <p:sp>
        <p:nvSpPr>
          <p:cNvPr id="11" name="Text 6">
            <a:extLst>
              <a:ext uri="{FF2B5EF4-FFF2-40B4-BE49-F238E27FC236}">
                <a16:creationId xmlns:a16="http://schemas.microsoft.com/office/drawing/2014/main" id="{5812B3E0-CCB2-4108-5E08-14C131E0AE19}"/>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Digital tools and accessibility measures.</a:t>
            </a:r>
            <a:endParaRPr lang="en-US" sz="1700" dirty="0"/>
          </a:p>
        </p:txBody>
      </p:sp>
      <p:sp>
        <p:nvSpPr>
          <p:cNvPr id="12" name="Text 7">
            <a:extLst>
              <a:ext uri="{FF2B5EF4-FFF2-40B4-BE49-F238E27FC236}">
                <a16:creationId xmlns:a16="http://schemas.microsoft.com/office/drawing/2014/main" id="{8DB5BA4A-2D89-883E-23D9-D2F332AED4D0}"/>
              </a:ext>
            </a:extLst>
          </p:cNvPr>
          <p:cNvSpPr/>
          <p:nvPr/>
        </p:nvSpPr>
        <p:spPr>
          <a:xfrm>
            <a:off x="777240" y="388620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Facilitator roles and completion evidence.</a:t>
            </a:r>
            <a:endParaRPr lang="en-US" sz="1700" dirty="0"/>
          </a:p>
        </p:txBody>
      </p:sp>
    </p:spTree>
    <p:extLst>
      <p:ext uri="{BB962C8B-B14F-4D97-AF65-F5344CB8AC3E}">
        <p14:creationId xmlns:p14="http://schemas.microsoft.com/office/powerpoint/2010/main" val="1574628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Breakout task instructions</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D12CAD23-F5DA-DF58-00CA-EF228DEA84EC}"/>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Work in groups of three to five.</a:t>
            </a:r>
            <a:endParaRPr lang="en-US" sz="1700" dirty="0"/>
          </a:p>
        </p:txBody>
      </p:sp>
      <p:sp>
        <p:nvSpPr>
          <p:cNvPr id="8" name="Text 3">
            <a:extLst>
              <a:ext uri="{FF2B5EF4-FFF2-40B4-BE49-F238E27FC236}">
                <a16:creationId xmlns:a16="http://schemas.microsoft.com/office/drawing/2014/main" id="{6CBE2EC1-4B77-8F76-0FE6-713FF4C66619}"/>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Use the Design Canvas from the workbook.</a:t>
            </a:r>
            <a:endParaRPr lang="en-US" sz="1700" dirty="0"/>
          </a:p>
        </p:txBody>
      </p:sp>
      <p:sp>
        <p:nvSpPr>
          <p:cNvPr id="9" name="Text 4">
            <a:extLst>
              <a:ext uri="{FF2B5EF4-FFF2-40B4-BE49-F238E27FC236}">
                <a16:creationId xmlns:a16="http://schemas.microsoft.com/office/drawing/2014/main" id="{2AA72DB0-AD46-3AAB-EF74-4774E1D59968}"/>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Choose one realistic virtual exchange idea.</a:t>
            </a:r>
            <a:endParaRPr lang="en-US" sz="1700" dirty="0"/>
          </a:p>
        </p:txBody>
      </p:sp>
      <p:sp>
        <p:nvSpPr>
          <p:cNvPr id="10" name="Text 5">
            <a:extLst>
              <a:ext uri="{FF2B5EF4-FFF2-40B4-BE49-F238E27FC236}">
                <a16:creationId xmlns:a16="http://schemas.microsoft.com/office/drawing/2014/main" id="{6CD83876-EB0A-116F-76F6-7E75F99F16B7}"/>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Prepare a two-minute presentation.</a:t>
            </a:r>
            <a:endParaRPr lang="en-US" sz="1700" dirty="0"/>
          </a:p>
        </p:txBody>
      </p:sp>
      <p:sp>
        <p:nvSpPr>
          <p:cNvPr id="11" name="Text 6">
            <a:extLst>
              <a:ext uri="{FF2B5EF4-FFF2-40B4-BE49-F238E27FC236}">
                <a16:creationId xmlns:a16="http://schemas.microsoft.com/office/drawing/2014/main" id="{05CE071F-ED5A-C7CD-96CD-FBC3D20A134D}"/>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Identify one risk and one mitigation measure.</a:t>
            </a:r>
            <a:endParaRPr lang="en-US" sz="1700" dirty="0"/>
          </a:p>
        </p:txBody>
      </p:sp>
    </p:spTree>
    <p:extLst>
      <p:ext uri="{BB962C8B-B14F-4D97-AF65-F5344CB8AC3E}">
        <p14:creationId xmlns:p14="http://schemas.microsoft.com/office/powerpoint/2010/main" val="3331660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Peer feedback method</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C556D58B-7ED9-D40C-ABC4-814AED751B55}"/>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One strength: what works well?</a:t>
            </a:r>
            <a:endParaRPr lang="en-US" sz="1700" dirty="0"/>
          </a:p>
        </p:txBody>
      </p:sp>
      <p:sp>
        <p:nvSpPr>
          <p:cNvPr id="8" name="Text 3">
            <a:extLst>
              <a:ext uri="{FF2B5EF4-FFF2-40B4-BE49-F238E27FC236}">
                <a16:creationId xmlns:a16="http://schemas.microsoft.com/office/drawing/2014/main" id="{5A995F1B-5B40-AFA5-D68A-E5D9E5C92043}"/>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One question: what needs clarification?</a:t>
            </a:r>
            <a:endParaRPr lang="en-US" sz="1700" dirty="0"/>
          </a:p>
        </p:txBody>
      </p:sp>
      <p:sp>
        <p:nvSpPr>
          <p:cNvPr id="9" name="Text 4">
            <a:extLst>
              <a:ext uri="{FF2B5EF4-FFF2-40B4-BE49-F238E27FC236}">
                <a16:creationId xmlns:a16="http://schemas.microsoft.com/office/drawing/2014/main" id="{8ABB04FA-7223-77DC-A8C0-FA148A00E019}"/>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One suggestion: what would improve inclusion or interaction?</a:t>
            </a:r>
            <a:endParaRPr lang="en-US" sz="1700" dirty="0"/>
          </a:p>
        </p:txBody>
      </p:sp>
      <p:sp>
        <p:nvSpPr>
          <p:cNvPr id="10" name="Text 5">
            <a:extLst>
              <a:ext uri="{FF2B5EF4-FFF2-40B4-BE49-F238E27FC236}">
                <a16:creationId xmlns:a16="http://schemas.microsoft.com/office/drawing/2014/main" id="{11B37868-1D8A-5A34-EC73-1992241A2EEE}"/>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Keep feedback specific, respectful and brief.</a:t>
            </a:r>
            <a:endParaRPr lang="en-US" sz="1700" dirty="0"/>
          </a:p>
        </p:txBody>
      </p:sp>
    </p:spTree>
    <p:extLst>
      <p:ext uri="{BB962C8B-B14F-4D97-AF65-F5344CB8AC3E}">
        <p14:creationId xmlns:p14="http://schemas.microsoft.com/office/powerpoint/2010/main" val="1951186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Preparation checklist</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C1BE51A1-088B-E1DE-8ABF-1DE95E8CB77C}"/>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Agenda and timing confirmed.</a:t>
            </a:r>
            <a:endParaRPr lang="en-US" sz="1700" dirty="0"/>
          </a:p>
        </p:txBody>
      </p:sp>
      <p:sp>
        <p:nvSpPr>
          <p:cNvPr id="8" name="Text 3">
            <a:extLst>
              <a:ext uri="{FF2B5EF4-FFF2-40B4-BE49-F238E27FC236}">
                <a16:creationId xmlns:a16="http://schemas.microsoft.com/office/drawing/2014/main" id="{CCC0CEAA-E887-9DB2-EEEB-5B98D72E43BD}"/>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Links, tools and backup channels tested.</a:t>
            </a:r>
            <a:endParaRPr lang="en-US" sz="1700" dirty="0"/>
          </a:p>
        </p:txBody>
      </p:sp>
      <p:sp>
        <p:nvSpPr>
          <p:cNvPr id="9" name="Text 4">
            <a:extLst>
              <a:ext uri="{FF2B5EF4-FFF2-40B4-BE49-F238E27FC236}">
                <a16:creationId xmlns:a16="http://schemas.microsoft.com/office/drawing/2014/main" id="{7B1520DD-2DBB-6C72-9727-D9C28EA12BAE}"/>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Participant instructions sent.</a:t>
            </a:r>
            <a:endParaRPr lang="en-US" sz="1700" dirty="0"/>
          </a:p>
        </p:txBody>
      </p:sp>
      <p:sp>
        <p:nvSpPr>
          <p:cNvPr id="10" name="Text 5">
            <a:extLst>
              <a:ext uri="{FF2B5EF4-FFF2-40B4-BE49-F238E27FC236}">
                <a16:creationId xmlns:a16="http://schemas.microsoft.com/office/drawing/2014/main" id="{D132E7C7-5BE3-C3A7-F2FB-910E1A0DF35F}"/>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Accessibility needs checked.</a:t>
            </a:r>
            <a:endParaRPr lang="en-US" sz="1700" dirty="0"/>
          </a:p>
        </p:txBody>
      </p:sp>
      <p:sp>
        <p:nvSpPr>
          <p:cNvPr id="11" name="Text 6">
            <a:extLst>
              <a:ext uri="{FF2B5EF4-FFF2-40B4-BE49-F238E27FC236}">
                <a16:creationId xmlns:a16="http://schemas.microsoft.com/office/drawing/2014/main" id="{5266EB91-B09C-0489-0AAE-2E24E4286543}"/>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Forms and evidence tracking ready.</a:t>
            </a:r>
            <a:endParaRPr lang="en-US" sz="1700" dirty="0"/>
          </a:p>
        </p:txBody>
      </p:sp>
      <p:sp>
        <p:nvSpPr>
          <p:cNvPr id="12" name="Text 7">
            <a:extLst>
              <a:ext uri="{FF2B5EF4-FFF2-40B4-BE49-F238E27FC236}">
                <a16:creationId xmlns:a16="http://schemas.microsoft.com/office/drawing/2014/main" id="{5DB35870-4DDA-4BEF-50F2-8D57C998071F}"/>
              </a:ext>
            </a:extLst>
          </p:cNvPr>
          <p:cNvSpPr/>
          <p:nvPr/>
        </p:nvSpPr>
        <p:spPr>
          <a:xfrm>
            <a:off x="777240" y="388620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Facilitator and technical support roles clear.</a:t>
            </a:r>
            <a:endParaRPr lang="en-US" sz="1700" dirty="0"/>
          </a:p>
        </p:txBody>
      </p:sp>
    </p:spTree>
    <p:extLst>
      <p:ext uri="{BB962C8B-B14F-4D97-AF65-F5344CB8AC3E}">
        <p14:creationId xmlns:p14="http://schemas.microsoft.com/office/powerpoint/2010/main" val="1861693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Evidence for reporting</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735E7359-42CF-71A1-E12E-19FAFD41CAAA}"/>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Registration form = enrolled participants.</a:t>
            </a:r>
            <a:endParaRPr lang="en-US" sz="1700" dirty="0"/>
          </a:p>
        </p:txBody>
      </p:sp>
      <p:sp>
        <p:nvSpPr>
          <p:cNvPr id="8" name="Text 3">
            <a:extLst>
              <a:ext uri="{FF2B5EF4-FFF2-40B4-BE49-F238E27FC236}">
                <a16:creationId xmlns:a16="http://schemas.microsoft.com/office/drawing/2014/main" id="{A53578FB-E16D-0399-D714-0B6CF8C588B0}"/>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Completion form = completed participants.</a:t>
            </a:r>
            <a:endParaRPr lang="en-US" sz="1700" dirty="0"/>
          </a:p>
        </p:txBody>
      </p:sp>
      <p:sp>
        <p:nvSpPr>
          <p:cNvPr id="9" name="Text 4">
            <a:extLst>
              <a:ext uri="{FF2B5EF4-FFF2-40B4-BE49-F238E27FC236}">
                <a16:creationId xmlns:a16="http://schemas.microsoft.com/office/drawing/2014/main" id="{FFA0EFF2-C030-3218-0784-CE449DE4383C}"/>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Quiz and reflection = engagement evidence.</a:t>
            </a:r>
            <a:endParaRPr lang="en-US" sz="1700" dirty="0"/>
          </a:p>
        </p:txBody>
      </p:sp>
      <p:sp>
        <p:nvSpPr>
          <p:cNvPr id="10" name="Text 5">
            <a:extLst>
              <a:ext uri="{FF2B5EF4-FFF2-40B4-BE49-F238E27FC236}">
                <a16:creationId xmlns:a16="http://schemas.microsoft.com/office/drawing/2014/main" id="{62A80E17-0B11-55C9-1DE1-089BA94BA83B}"/>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Attendance list and platform analytics = supporting evidence.</a:t>
            </a:r>
            <a:endParaRPr lang="en-US" sz="1700" dirty="0"/>
          </a:p>
        </p:txBody>
      </p:sp>
      <p:sp>
        <p:nvSpPr>
          <p:cNvPr id="11" name="Text 6">
            <a:extLst>
              <a:ext uri="{FF2B5EF4-FFF2-40B4-BE49-F238E27FC236}">
                <a16:creationId xmlns:a16="http://schemas.microsoft.com/office/drawing/2014/main" id="{42C29DD9-24C1-1907-3CE8-2E871EBDFB58}"/>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Completion rate = completed / enrolled x 100.</a:t>
            </a:r>
            <a:endParaRPr lang="en-US" sz="1700" dirty="0"/>
          </a:p>
        </p:txBody>
      </p:sp>
    </p:spTree>
    <p:extLst>
      <p:ext uri="{BB962C8B-B14F-4D97-AF65-F5344CB8AC3E}">
        <p14:creationId xmlns:p14="http://schemas.microsoft.com/office/powerpoint/2010/main" val="100018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Common design mistakes</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2C743E81-7A1C-13F7-A02E-592D2B45C24A}"/>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Starting with the tool instead of the learning outcome.</a:t>
            </a:r>
            <a:endParaRPr lang="en-US" sz="1700" dirty="0"/>
          </a:p>
        </p:txBody>
      </p:sp>
      <p:sp>
        <p:nvSpPr>
          <p:cNvPr id="8" name="Text 3">
            <a:extLst>
              <a:ext uri="{FF2B5EF4-FFF2-40B4-BE49-F238E27FC236}">
                <a16:creationId xmlns:a16="http://schemas.microsoft.com/office/drawing/2014/main" id="{13D973C2-7C8F-146E-F695-5EE73B62F94F}"/>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Planning too much content and too little interaction.</a:t>
            </a:r>
            <a:endParaRPr lang="en-US" sz="1700" dirty="0"/>
          </a:p>
        </p:txBody>
      </p:sp>
      <p:sp>
        <p:nvSpPr>
          <p:cNvPr id="9" name="Text 4">
            <a:extLst>
              <a:ext uri="{FF2B5EF4-FFF2-40B4-BE49-F238E27FC236}">
                <a16:creationId xmlns:a16="http://schemas.microsoft.com/office/drawing/2014/main" id="{A5BF57B4-A7E0-2B37-8EC1-21B31C2A4088}"/>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Ignoring accessibility and time-zone barriers.</a:t>
            </a:r>
            <a:endParaRPr lang="en-US" sz="1700" dirty="0"/>
          </a:p>
        </p:txBody>
      </p:sp>
      <p:sp>
        <p:nvSpPr>
          <p:cNvPr id="10" name="Text 5">
            <a:extLst>
              <a:ext uri="{FF2B5EF4-FFF2-40B4-BE49-F238E27FC236}">
                <a16:creationId xmlns:a16="http://schemas.microsoft.com/office/drawing/2014/main" id="{0DD16673-FE6A-EEBC-4809-47313D0C696C}"/>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Not preparing group agreements or safety rules.</a:t>
            </a:r>
            <a:endParaRPr lang="en-US" sz="1700" dirty="0"/>
          </a:p>
        </p:txBody>
      </p:sp>
      <p:sp>
        <p:nvSpPr>
          <p:cNvPr id="11" name="Text 6">
            <a:extLst>
              <a:ext uri="{FF2B5EF4-FFF2-40B4-BE49-F238E27FC236}">
                <a16:creationId xmlns:a16="http://schemas.microsoft.com/office/drawing/2014/main" id="{6447ED1E-1B5D-7D78-B569-8BAC33948A5E}"/>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Forgetting completion evidence.</a:t>
            </a:r>
            <a:endParaRPr lang="en-US" sz="1700" dirty="0"/>
          </a:p>
        </p:txBody>
      </p:sp>
    </p:spTree>
    <p:extLst>
      <p:ext uri="{BB962C8B-B14F-4D97-AF65-F5344CB8AC3E}">
        <p14:creationId xmlns:p14="http://schemas.microsoft.com/office/powerpoint/2010/main" val="324397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32"/>
          <p:cNvSpPr txBox="1"/>
          <p:nvPr/>
        </p:nvSpPr>
        <p:spPr>
          <a:xfrm>
            <a:off x="5543533" y="1673593"/>
            <a:ext cx="2965035" cy="254700"/>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Clr>
                <a:srgbClr val="3F3F3F"/>
              </a:buClr>
              <a:buSzPts val="900"/>
              <a:buFont typeface="Arial"/>
              <a:buNone/>
            </a:pPr>
            <a:r>
              <a:rPr lang="en-GB" sz="900" b="1" dirty="0">
                <a:solidFill>
                  <a:srgbClr val="3F3F3F"/>
                </a:solidFill>
              </a:rPr>
              <a:t>D3.2 Facilitator Training Package</a:t>
            </a:r>
          </a:p>
          <a:p>
            <a:pPr marL="0" marR="0" lvl="0" indent="0" algn="l" rtl="0">
              <a:lnSpc>
                <a:spcPct val="120000"/>
              </a:lnSpc>
              <a:spcBef>
                <a:spcPts val="0"/>
              </a:spcBef>
              <a:spcAft>
                <a:spcPts val="0"/>
              </a:spcAft>
              <a:buClr>
                <a:srgbClr val="3F3F3F"/>
              </a:buClr>
              <a:buSzPts val="900"/>
              <a:buFont typeface="Arial"/>
              <a:buNone/>
            </a:pPr>
            <a:endParaRPr lang="en-GB" sz="900" b="1" dirty="0">
              <a:solidFill>
                <a:srgbClr val="3F3F3F"/>
              </a:solidFill>
            </a:endParaRPr>
          </a:p>
        </p:txBody>
      </p:sp>
      <p:sp>
        <p:nvSpPr>
          <p:cNvPr id="96" name="Google Shape;96;p32"/>
          <p:cNvSpPr/>
          <p:nvPr/>
        </p:nvSpPr>
        <p:spPr>
          <a:xfrm>
            <a:off x="5310338" y="1719563"/>
            <a:ext cx="153900" cy="153900"/>
          </a:xfrm>
          <a:prstGeom prst="rect">
            <a:avLst/>
          </a:prstGeom>
          <a:solidFill>
            <a:srgbClr val="D5A6B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oppins"/>
              <a:ea typeface="Poppins"/>
              <a:cs typeface="Poppins"/>
              <a:sym typeface="Poppins"/>
            </a:endParaRPr>
          </a:p>
        </p:txBody>
      </p:sp>
      <p:sp>
        <p:nvSpPr>
          <p:cNvPr id="97" name="Google Shape;97;p32"/>
          <p:cNvSpPr txBox="1"/>
          <p:nvPr/>
        </p:nvSpPr>
        <p:spPr>
          <a:xfrm>
            <a:off x="5246899" y="637325"/>
            <a:ext cx="3475200" cy="1207993"/>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Module 1</a:t>
            </a:r>
          </a:p>
          <a:p>
            <a:pPr marL="0" lvl="0" indent="0" algn="l" rtl="0">
              <a:spcBef>
                <a:spcPts val="0"/>
              </a:spcBef>
              <a:spcAft>
                <a:spcPts val="0"/>
              </a:spcAft>
              <a:buSzPts val="1100"/>
              <a:buNone/>
            </a:pPr>
            <a:r>
              <a:rPr lang="en-GB" sz="1600" b="1" dirty="0">
                <a:solidFill>
                  <a:srgbClr val="3F3F3F"/>
                </a:solidFill>
                <a:latin typeface="Roboto"/>
                <a:ea typeface="Roboto"/>
                <a:cs typeface="Roboto"/>
                <a:sym typeface="Roboto"/>
              </a:rPr>
              <a:t>Designing and Preparing a Virtual Exchange Project</a:t>
            </a:r>
          </a:p>
          <a:p>
            <a:pPr marL="0" lvl="0" indent="0" algn="l" rtl="0">
              <a:spcBef>
                <a:spcPts val="0"/>
              </a:spcBef>
              <a:spcAft>
                <a:spcPts val="0"/>
              </a:spcAft>
              <a:buSzPts val="1100"/>
              <a:buNone/>
            </a:pPr>
            <a:endParaRPr lang="en-GB" sz="1600" b="1" dirty="0">
              <a:solidFill>
                <a:srgbClr val="3F3F3F"/>
              </a:solidFill>
              <a:latin typeface="Roboto"/>
              <a:ea typeface="Roboto"/>
              <a:cs typeface="Roboto"/>
              <a:sym typeface="Roboto"/>
            </a:endParaRPr>
          </a:p>
        </p:txBody>
      </p:sp>
      <p:sp>
        <p:nvSpPr>
          <p:cNvPr id="98" name="Google Shape;98;p32"/>
          <p:cNvSpPr/>
          <p:nvPr/>
        </p:nvSpPr>
        <p:spPr>
          <a:xfrm>
            <a:off x="0" y="0"/>
            <a:ext cx="2579204"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9" name="Google Shape;99;p32"/>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00" name="Google Shape;100;p32"/>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pic>
        <p:nvPicPr>
          <p:cNvPr id="101" name="Google Shape;101;p32" title="Screenshot 2025-05-18 at 5.15.47 PM.png"/>
          <p:cNvPicPr preferRelativeResize="0"/>
          <p:nvPr/>
        </p:nvPicPr>
        <p:blipFill rotWithShape="1">
          <a:blip r:embed="rId5">
            <a:alphaModFix/>
          </a:blip>
          <a:srcRect l="8540" r="25968"/>
          <a:stretch/>
        </p:blipFill>
        <p:spPr>
          <a:xfrm>
            <a:off x="-3" y="0"/>
            <a:ext cx="4572002"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777240" y="461867"/>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Self-paced adaptation</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F8F204CF-443D-D5FA-DD98-D3DAFE5FA53F}"/>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Upload this presentation and the Design Canvas.</a:t>
            </a:r>
            <a:endParaRPr lang="en-US" sz="1700" dirty="0"/>
          </a:p>
        </p:txBody>
      </p:sp>
      <p:sp>
        <p:nvSpPr>
          <p:cNvPr id="8" name="Text 3">
            <a:extLst>
              <a:ext uri="{FF2B5EF4-FFF2-40B4-BE49-F238E27FC236}">
                <a16:creationId xmlns:a16="http://schemas.microsoft.com/office/drawing/2014/main" id="{DFFFFA70-1DDF-0AE2-217D-9DEFC98A3284}"/>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Provide a short introduction text on the platform.</a:t>
            </a:r>
            <a:endParaRPr lang="en-US" sz="1700" dirty="0"/>
          </a:p>
        </p:txBody>
      </p:sp>
      <p:sp>
        <p:nvSpPr>
          <p:cNvPr id="9" name="Text 4">
            <a:extLst>
              <a:ext uri="{FF2B5EF4-FFF2-40B4-BE49-F238E27FC236}">
                <a16:creationId xmlns:a16="http://schemas.microsoft.com/office/drawing/2014/main" id="{D5B0BB25-4912-320F-E6B9-C169C5AB8F07}"/>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Ask participants to complete the quiz and reflection form.</a:t>
            </a:r>
            <a:endParaRPr lang="en-US" sz="1700" dirty="0"/>
          </a:p>
        </p:txBody>
      </p:sp>
      <p:sp>
        <p:nvSpPr>
          <p:cNvPr id="10" name="Text 5">
            <a:extLst>
              <a:ext uri="{FF2B5EF4-FFF2-40B4-BE49-F238E27FC236}">
                <a16:creationId xmlns:a16="http://schemas.microsoft.com/office/drawing/2014/main" id="{7DEE9F23-2161-3564-A18B-A076F59A693A}"/>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Use the completion form to record module completion.</a:t>
            </a:r>
            <a:endParaRPr lang="en-US" sz="1700" dirty="0"/>
          </a:p>
        </p:txBody>
      </p:sp>
    </p:spTree>
    <p:extLst>
      <p:ext uri="{BB962C8B-B14F-4D97-AF65-F5344CB8AC3E}">
        <p14:creationId xmlns:p14="http://schemas.microsoft.com/office/powerpoint/2010/main" val="373779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Final reflection</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563E65DA-C79B-FB29-0271-0BBF81C56A55}"/>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is one design principle you will apply?</a:t>
            </a:r>
            <a:endParaRPr lang="en-US" sz="1700" dirty="0"/>
          </a:p>
        </p:txBody>
      </p:sp>
      <p:sp>
        <p:nvSpPr>
          <p:cNvPr id="8" name="Text 3">
            <a:extLst>
              <a:ext uri="{FF2B5EF4-FFF2-40B4-BE49-F238E27FC236}">
                <a16:creationId xmlns:a16="http://schemas.microsoft.com/office/drawing/2014/main" id="{AEDD3480-1002-A4B7-7C2A-E962D5C976C4}"/>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Which tool will support your learning outcome?</a:t>
            </a:r>
            <a:endParaRPr lang="en-US" sz="1700" dirty="0"/>
          </a:p>
        </p:txBody>
      </p:sp>
      <p:sp>
        <p:nvSpPr>
          <p:cNvPr id="9" name="Text 4">
            <a:extLst>
              <a:ext uri="{FF2B5EF4-FFF2-40B4-BE49-F238E27FC236}">
                <a16:creationId xmlns:a16="http://schemas.microsoft.com/office/drawing/2014/main" id="{94BAFA8F-C57A-B038-D913-83F3E8CCC861}"/>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risk do you need to prepare for?</a:t>
            </a:r>
            <a:endParaRPr lang="en-US" sz="1700" dirty="0"/>
          </a:p>
        </p:txBody>
      </p:sp>
      <p:sp>
        <p:nvSpPr>
          <p:cNvPr id="10" name="Text 5">
            <a:extLst>
              <a:ext uri="{FF2B5EF4-FFF2-40B4-BE49-F238E27FC236}">
                <a16:creationId xmlns:a16="http://schemas.microsoft.com/office/drawing/2014/main" id="{12ADE595-1513-906E-5EDA-857BD09D3B57}"/>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evidence will show that participants completed the module?</a:t>
            </a:r>
            <a:endParaRPr lang="en-US" sz="1700" dirty="0"/>
          </a:p>
        </p:txBody>
      </p:sp>
    </p:spTree>
    <p:extLst>
      <p:ext uri="{BB962C8B-B14F-4D97-AF65-F5344CB8AC3E}">
        <p14:creationId xmlns:p14="http://schemas.microsoft.com/office/powerpoint/2010/main" val="224409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126954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Module 1 completion</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3" name="Text 2">
            <a:extLst>
              <a:ext uri="{FF2B5EF4-FFF2-40B4-BE49-F238E27FC236}">
                <a16:creationId xmlns:a16="http://schemas.microsoft.com/office/drawing/2014/main" id="{F3015FD0-1C9C-18AA-8BE3-716F23A2F700}"/>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Submit the Mini Virtual Exchange Plan.</a:t>
            </a:r>
            <a:endParaRPr lang="en-US" sz="1700" dirty="0"/>
          </a:p>
        </p:txBody>
      </p:sp>
      <p:sp>
        <p:nvSpPr>
          <p:cNvPr id="4" name="Text 3">
            <a:extLst>
              <a:ext uri="{FF2B5EF4-FFF2-40B4-BE49-F238E27FC236}">
                <a16:creationId xmlns:a16="http://schemas.microsoft.com/office/drawing/2014/main" id="{799A4D6C-13D2-F6B3-660E-DDA316530622}"/>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Complete the Module 1 quiz and reflection form.</a:t>
            </a:r>
            <a:endParaRPr lang="en-US" sz="1700" dirty="0"/>
          </a:p>
        </p:txBody>
      </p:sp>
      <p:sp>
        <p:nvSpPr>
          <p:cNvPr id="5" name="Text 4">
            <a:extLst>
              <a:ext uri="{FF2B5EF4-FFF2-40B4-BE49-F238E27FC236}">
                <a16:creationId xmlns:a16="http://schemas.microsoft.com/office/drawing/2014/main" id="{D061B591-DA47-9E6C-C72A-A9EAA289AB65}"/>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Download the preparation checklist.</a:t>
            </a:r>
            <a:endParaRPr lang="en-US" sz="1700" dirty="0"/>
          </a:p>
        </p:txBody>
      </p:sp>
      <p:sp>
        <p:nvSpPr>
          <p:cNvPr id="6" name="Text 5">
            <a:extLst>
              <a:ext uri="{FF2B5EF4-FFF2-40B4-BE49-F238E27FC236}">
                <a16:creationId xmlns:a16="http://schemas.microsoft.com/office/drawing/2014/main" id="{91E05860-A938-0F3A-CDF5-87FCA69D553C}"/>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Move to Module 2 when ready to practice facilitation.</a:t>
            </a:r>
            <a:endParaRPr lang="en-US" sz="1700" dirty="0"/>
          </a:p>
        </p:txBody>
      </p:sp>
    </p:spTree>
    <p:extLst>
      <p:ext uri="{BB962C8B-B14F-4D97-AF65-F5344CB8AC3E}">
        <p14:creationId xmlns:p14="http://schemas.microsoft.com/office/powerpoint/2010/main" val="315210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Final reflection</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563E65DA-C79B-FB29-0271-0BBF81C56A55}"/>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is one design principle you will apply?</a:t>
            </a:r>
            <a:endParaRPr lang="en-US" sz="1700" dirty="0"/>
          </a:p>
        </p:txBody>
      </p:sp>
      <p:sp>
        <p:nvSpPr>
          <p:cNvPr id="8" name="Text 3">
            <a:extLst>
              <a:ext uri="{FF2B5EF4-FFF2-40B4-BE49-F238E27FC236}">
                <a16:creationId xmlns:a16="http://schemas.microsoft.com/office/drawing/2014/main" id="{AEDD3480-1002-A4B7-7C2A-E962D5C976C4}"/>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Which tool will support your learning outcome?</a:t>
            </a:r>
            <a:endParaRPr lang="en-US" sz="1700" dirty="0"/>
          </a:p>
        </p:txBody>
      </p:sp>
      <p:sp>
        <p:nvSpPr>
          <p:cNvPr id="9" name="Text 4">
            <a:extLst>
              <a:ext uri="{FF2B5EF4-FFF2-40B4-BE49-F238E27FC236}">
                <a16:creationId xmlns:a16="http://schemas.microsoft.com/office/drawing/2014/main" id="{94BAFA8F-C57A-B038-D913-83F3E8CCC861}"/>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risk do you need to prepare for?</a:t>
            </a:r>
            <a:endParaRPr lang="en-US" sz="1700" dirty="0"/>
          </a:p>
        </p:txBody>
      </p:sp>
      <p:sp>
        <p:nvSpPr>
          <p:cNvPr id="10" name="Text 5">
            <a:extLst>
              <a:ext uri="{FF2B5EF4-FFF2-40B4-BE49-F238E27FC236}">
                <a16:creationId xmlns:a16="http://schemas.microsoft.com/office/drawing/2014/main" id="{12ADE595-1513-906E-5EDA-857BD09D3B57}"/>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evidence will show that participants completed the module?</a:t>
            </a:r>
            <a:endParaRPr lang="en-US" sz="1700" dirty="0"/>
          </a:p>
        </p:txBody>
      </p:sp>
    </p:spTree>
    <p:extLst>
      <p:ext uri="{BB962C8B-B14F-4D97-AF65-F5344CB8AC3E}">
        <p14:creationId xmlns:p14="http://schemas.microsoft.com/office/powerpoint/2010/main" val="3069286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38"/>
          <p:cNvSpPr txBox="1"/>
          <p:nvPr/>
        </p:nvSpPr>
        <p:spPr>
          <a:xfrm>
            <a:off x="734297" y="1055348"/>
            <a:ext cx="2720700" cy="48471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700" b="1" dirty="0">
                <a:solidFill>
                  <a:srgbClr val="922C6C"/>
                </a:solidFill>
                <a:latin typeface="Roboto"/>
                <a:ea typeface="Roboto"/>
                <a:cs typeface="Roboto"/>
                <a:sym typeface="Roboto"/>
              </a:rPr>
              <a:t>THANK YOU</a:t>
            </a:r>
            <a:endParaRPr sz="1100" dirty="0">
              <a:solidFill>
                <a:srgbClr val="922C6C"/>
              </a:solidFill>
              <a:latin typeface="Roboto"/>
              <a:ea typeface="Roboto"/>
              <a:cs typeface="Roboto"/>
              <a:sym typeface="Roboto"/>
            </a:endParaRPr>
          </a:p>
        </p:txBody>
      </p:sp>
      <p:pic>
        <p:nvPicPr>
          <p:cNvPr id="174" name="Google Shape;174;p38"/>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75" name="Google Shape;175;p38"/>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433D9B0F-24BB-A0B1-A597-BCC45436E8B8}"/>
              </a:ext>
            </a:extLst>
          </p:cNvPr>
          <p:cNvSpPr/>
          <p:nvPr/>
        </p:nvSpPr>
        <p:spPr>
          <a:xfrm>
            <a:off x="740774" y="2303613"/>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DigiCreate Facilitator Training</a:t>
            </a:r>
            <a:endParaRPr lang="en-US" sz="1700" dirty="0"/>
          </a:p>
        </p:txBody>
      </p:sp>
      <p:sp>
        <p:nvSpPr>
          <p:cNvPr id="3" name="Text 3">
            <a:extLst>
              <a:ext uri="{FF2B5EF4-FFF2-40B4-BE49-F238E27FC236}">
                <a16:creationId xmlns:a16="http://schemas.microsoft.com/office/drawing/2014/main" id="{81C4961C-3EB2-6C57-FF35-F442B6C926F9}"/>
              </a:ext>
            </a:extLst>
          </p:cNvPr>
          <p:cNvSpPr/>
          <p:nvPr/>
        </p:nvSpPr>
        <p:spPr>
          <a:xfrm>
            <a:off x="980997" y="275396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Module 1: Designing and Preparing a Virtual Exchange Project</a:t>
            </a:r>
            <a:endParaRPr lang="en-US" sz="1700" dirty="0"/>
          </a:p>
        </p:txBody>
      </p:sp>
      <p:sp>
        <p:nvSpPr>
          <p:cNvPr id="4" name="Text 4">
            <a:extLst>
              <a:ext uri="{FF2B5EF4-FFF2-40B4-BE49-F238E27FC236}">
                <a16:creationId xmlns:a16="http://schemas.microsoft.com/office/drawing/2014/main" id="{ED15B58A-1A82-B5D4-D3F6-07183F8CB8B1}"/>
              </a:ext>
            </a:extLst>
          </p:cNvPr>
          <p:cNvSpPr/>
          <p:nvPr/>
        </p:nvSpPr>
        <p:spPr>
          <a:xfrm>
            <a:off x="1135981" y="322386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Next module: Facilitating and Moderating Online Intercultural Dialogue</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7" name="Google Shape;107;p33"/>
          <p:cNvSpPr txBox="1"/>
          <p:nvPr/>
        </p:nvSpPr>
        <p:spPr>
          <a:xfrm>
            <a:off x="514472" y="1279300"/>
            <a:ext cx="4963800" cy="2393100"/>
          </a:xfrm>
          <a:prstGeom prst="rect">
            <a:avLst/>
          </a:prstGeom>
          <a:noFill/>
          <a:ln>
            <a:noFill/>
          </a:ln>
        </p:spPr>
        <p:txBody>
          <a:bodyPr spcFirstLastPara="1" wrap="square" lIns="68575" tIns="34275" rIns="68575" bIns="34275" anchor="t" anchorCtr="0">
            <a:noAutofit/>
          </a:bodyPr>
          <a:lstStyle/>
          <a:p>
            <a:pPr marL="457200" lvl="0" indent="-298450" algn="just" rtl="0">
              <a:lnSpc>
                <a:spcPct val="200000"/>
              </a:lnSpc>
              <a:spcBef>
                <a:spcPts val="0"/>
              </a:spcBef>
              <a:spcAft>
                <a:spcPts val="0"/>
              </a:spcAft>
              <a:buClr>
                <a:schemeClr val="dk1"/>
              </a:buClr>
              <a:buSzPts val="1100"/>
              <a:buAutoNum type="arabicPeriod"/>
            </a:pPr>
            <a:r>
              <a:rPr lang="en-GB" sz="1100" b="1" dirty="0">
                <a:solidFill>
                  <a:schemeClr val="dk1"/>
                </a:solidFill>
              </a:rPr>
              <a:t>A virtual exchange is more than an online meeting.</a:t>
            </a:r>
            <a:r>
              <a:rPr lang="en" sz="1100" dirty="0">
                <a:solidFill>
                  <a:schemeClr val="dk1"/>
                </a:solidFill>
              </a:rPr>
              <a:t>Sublevel </a:t>
            </a:r>
            <a:endParaRPr sz="1100" dirty="0">
              <a:solidFill>
                <a:schemeClr val="dk1"/>
              </a:solidFill>
            </a:endParaRPr>
          </a:p>
          <a:p>
            <a:pPr marL="457200" lvl="0" indent="-298450" algn="just" rtl="0">
              <a:lnSpc>
                <a:spcPct val="200000"/>
              </a:lnSpc>
              <a:spcBef>
                <a:spcPts val="0"/>
              </a:spcBef>
              <a:spcAft>
                <a:spcPts val="0"/>
              </a:spcAft>
              <a:buClr>
                <a:schemeClr val="dk1"/>
              </a:buClr>
              <a:buSzPts val="1100"/>
              <a:buAutoNum type="arabicPeriod"/>
            </a:pPr>
            <a:r>
              <a:rPr lang="en-GB" sz="1100" b="1" dirty="0">
                <a:solidFill>
                  <a:schemeClr val="dk1"/>
                </a:solidFill>
              </a:rPr>
              <a:t>It needs a clear learning purpose, interaction design, facilitation and evidence.</a:t>
            </a:r>
          </a:p>
          <a:p>
            <a:pPr marL="457200" lvl="0" indent="-298450" algn="just" rtl="0">
              <a:lnSpc>
                <a:spcPct val="200000"/>
              </a:lnSpc>
              <a:spcBef>
                <a:spcPts val="0"/>
              </a:spcBef>
              <a:spcAft>
                <a:spcPts val="0"/>
              </a:spcAft>
              <a:buClr>
                <a:schemeClr val="dk1"/>
              </a:buClr>
              <a:buSzPts val="1100"/>
              <a:buAutoNum type="arabicPeriod"/>
            </a:pPr>
            <a:r>
              <a:rPr lang="en-GB" sz="1100" b="1" dirty="0">
                <a:solidFill>
                  <a:schemeClr val="dk1"/>
                </a:solidFill>
              </a:rPr>
              <a:t>Good preparation reduces technical, intercultural and participation risks.</a:t>
            </a:r>
          </a:p>
          <a:p>
            <a:pPr marL="457200" lvl="0" indent="-298450" algn="just" rtl="0">
              <a:lnSpc>
                <a:spcPct val="200000"/>
              </a:lnSpc>
              <a:spcBef>
                <a:spcPts val="0"/>
              </a:spcBef>
              <a:spcAft>
                <a:spcPts val="0"/>
              </a:spcAft>
              <a:buClr>
                <a:schemeClr val="dk1"/>
              </a:buClr>
              <a:buSzPts val="1100"/>
              <a:buAutoNum type="arabicPeriod"/>
            </a:pPr>
            <a:r>
              <a:rPr lang="en-GB" sz="1100" b="1" dirty="0">
                <a:solidFill>
                  <a:schemeClr val="dk1"/>
                </a:solidFill>
              </a:rPr>
              <a:t>The final output is a Mini Virtual Exchange Plan.</a:t>
            </a:r>
            <a:endParaRPr sz="1100" b="1" dirty="0">
              <a:solidFill>
                <a:schemeClr val="dk1"/>
              </a:solidFill>
            </a:endParaRPr>
          </a:p>
        </p:txBody>
      </p:sp>
      <p:sp>
        <p:nvSpPr>
          <p:cNvPr id="108" name="Google Shape;108;p33"/>
          <p:cNvSpPr txBox="1"/>
          <p:nvPr/>
        </p:nvSpPr>
        <p:spPr>
          <a:xfrm>
            <a:off x="519969" y="476800"/>
            <a:ext cx="7478100" cy="469329"/>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Why this module matters</a:t>
            </a:r>
          </a:p>
        </p:txBody>
      </p:sp>
      <p:pic>
        <p:nvPicPr>
          <p:cNvPr id="109" name="Google Shape;109;p33"/>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10" name="Google Shape;110;p33"/>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pic>
        <p:nvPicPr>
          <p:cNvPr id="111" name="Google Shape;111;p33" title="7a3aa8d0-7154-4637-bb26-ea7bc0e58890.jpg"/>
          <p:cNvPicPr preferRelativeResize="0"/>
          <p:nvPr/>
        </p:nvPicPr>
        <p:blipFill>
          <a:blip r:embed="rId5">
            <a:alphaModFix/>
          </a:blip>
          <a:stretch>
            <a:fillRect/>
          </a:stretch>
        </p:blipFill>
        <p:spPr>
          <a:xfrm>
            <a:off x="5274100" y="2475850"/>
            <a:ext cx="3355428" cy="1880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7" name="Google Shape;117;p34"/>
          <p:cNvSpPr txBox="1"/>
          <p:nvPr/>
        </p:nvSpPr>
        <p:spPr>
          <a:xfrm>
            <a:off x="519969" y="476800"/>
            <a:ext cx="7478100" cy="469329"/>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Learning outcomes</a:t>
            </a:r>
          </a:p>
        </p:txBody>
      </p:sp>
      <p:sp>
        <p:nvSpPr>
          <p:cNvPr id="118" name="Google Shape;118;p34"/>
          <p:cNvSpPr/>
          <p:nvPr/>
        </p:nvSpPr>
        <p:spPr>
          <a:xfrm>
            <a:off x="1967380" y="2723550"/>
            <a:ext cx="2852100" cy="1668900"/>
          </a:xfrm>
          <a:prstGeom prst="rect">
            <a:avLst/>
          </a:prstGeom>
          <a:solidFill>
            <a:srgbClr val="D8D8D8">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Poppins"/>
              <a:ea typeface="Poppins"/>
              <a:cs typeface="Poppins"/>
              <a:sym typeface="Poppins"/>
            </a:endParaRPr>
          </a:p>
        </p:txBody>
      </p:sp>
      <p:sp>
        <p:nvSpPr>
          <p:cNvPr id="119" name="Google Shape;119;p34"/>
          <p:cNvSpPr/>
          <p:nvPr/>
        </p:nvSpPr>
        <p:spPr>
          <a:xfrm>
            <a:off x="755078" y="2832575"/>
            <a:ext cx="2235600" cy="229500"/>
          </a:xfrm>
          <a:prstGeom prst="rect">
            <a:avLst/>
          </a:prstGeom>
          <a:noFill/>
          <a:ln>
            <a:noFill/>
          </a:ln>
        </p:spPr>
        <p:txBody>
          <a:bodyPr spcFirstLastPara="1" wrap="square" lIns="17150" tIns="34275" rIns="17150" bIns="34275" anchor="ctr" anchorCtr="0">
            <a:noAutofit/>
          </a:bodyPr>
          <a:lstStyle/>
          <a:p>
            <a:pPr marL="0" marR="0" lvl="0" indent="0" algn="l" rtl="0">
              <a:spcBef>
                <a:spcPts val="0"/>
              </a:spcBef>
              <a:spcAft>
                <a:spcPts val="0"/>
              </a:spcAft>
              <a:buNone/>
            </a:pPr>
            <a:r>
              <a:rPr lang="en-GB" sz="1100" dirty="0">
                <a:solidFill>
                  <a:srgbClr val="922C6C"/>
                </a:solidFill>
                <a:latin typeface="Roboto"/>
                <a:ea typeface="Roboto"/>
                <a:cs typeface="Roboto"/>
                <a:sym typeface="Roboto"/>
              </a:rPr>
              <a:t>Define what makes virtual exchange different from a webinar.</a:t>
            </a:r>
          </a:p>
          <a:p>
            <a:pPr marL="0" marR="0" lvl="0" indent="0" algn="l" rtl="0">
              <a:spcBef>
                <a:spcPts val="0"/>
              </a:spcBef>
              <a:spcAft>
                <a:spcPts val="0"/>
              </a:spcAft>
              <a:buNone/>
            </a:pPr>
            <a:endParaRPr lang="en-GB" sz="1100" dirty="0">
              <a:solidFill>
                <a:srgbClr val="922C6C"/>
              </a:solidFill>
              <a:latin typeface="Roboto"/>
              <a:ea typeface="Roboto"/>
              <a:cs typeface="Roboto"/>
              <a:sym typeface="Roboto"/>
            </a:endParaRPr>
          </a:p>
          <a:p>
            <a:pPr marL="0" marR="0" lvl="0" indent="0" algn="l" rtl="0">
              <a:spcBef>
                <a:spcPts val="0"/>
              </a:spcBef>
              <a:spcAft>
                <a:spcPts val="0"/>
              </a:spcAft>
              <a:buNone/>
            </a:pPr>
            <a:r>
              <a:rPr lang="en-GB" sz="1100" dirty="0">
                <a:solidFill>
                  <a:srgbClr val="922C6C"/>
                </a:solidFill>
                <a:latin typeface="Roboto"/>
                <a:ea typeface="Roboto"/>
                <a:cs typeface="Roboto"/>
                <a:sym typeface="Roboto"/>
              </a:rPr>
              <a:t>Write practical learning outcomes for online intercultural interaction.</a:t>
            </a:r>
          </a:p>
          <a:p>
            <a:pPr marL="0" marR="0" lvl="0" indent="0" algn="l" rtl="0">
              <a:spcBef>
                <a:spcPts val="0"/>
              </a:spcBef>
              <a:spcAft>
                <a:spcPts val="0"/>
              </a:spcAft>
              <a:buNone/>
            </a:pPr>
            <a:endParaRPr lang="en-GB" sz="1100" dirty="0">
              <a:solidFill>
                <a:srgbClr val="922C6C"/>
              </a:solidFill>
              <a:latin typeface="Roboto"/>
              <a:ea typeface="Roboto"/>
              <a:cs typeface="Roboto"/>
              <a:sym typeface="Roboto"/>
            </a:endParaRPr>
          </a:p>
          <a:p>
            <a:pPr marL="0" marR="0" lvl="0" indent="0" algn="l" rtl="0">
              <a:spcBef>
                <a:spcPts val="0"/>
              </a:spcBef>
              <a:spcAft>
                <a:spcPts val="0"/>
              </a:spcAft>
              <a:buNone/>
            </a:pPr>
            <a:r>
              <a:rPr lang="en-GB" sz="1100" dirty="0">
                <a:solidFill>
                  <a:srgbClr val="922C6C"/>
                </a:solidFill>
                <a:latin typeface="Roboto"/>
                <a:ea typeface="Roboto"/>
                <a:cs typeface="Roboto"/>
                <a:sym typeface="Roboto"/>
              </a:rPr>
              <a:t>Map a participant journey before, during and after the exchange.</a:t>
            </a:r>
            <a:endParaRPr sz="1100" dirty="0">
              <a:solidFill>
                <a:srgbClr val="922C6C"/>
              </a:solidFill>
              <a:latin typeface="Roboto"/>
              <a:ea typeface="Roboto"/>
              <a:cs typeface="Roboto"/>
              <a:sym typeface="Roboto"/>
            </a:endParaRPr>
          </a:p>
        </p:txBody>
      </p:sp>
      <p:sp>
        <p:nvSpPr>
          <p:cNvPr id="123" name="Google Shape;123;p34"/>
          <p:cNvSpPr/>
          <p:nvPr/>
        </p:nvSpPr>
        <p:spPr>
          <a:xfrm>
            <a:off x="3933078" y="2832575"/>
            <a:ext cx="2235600" cy="229500"/>
          </a:xfrm>
          <a:prstGeom prst="rect">
            <a:avLst/>
          </a:prstGeom>
          <a:noFill/>
          <a:ln>
            <a:noFill/>
          </a:ln>
        </p:spPr>
        <p:txBody>
          <a:bodyPr spcFirstLastPara="1" wrap="square" lIns="17150" tIns="34275" rIns="17150" bIns="34275" anchor="ctr" anchorCtr="0">
            <a:noAutofit/>
          </a:bodyPr>
          <a:lstStyle/>
          <a:p>
            <a:pPr marL="0" lvl="0" indent="0" algn="l" rtl="0">
              <a:spcBef>
                <a:spcPts val="0"/>
              </a:spcBef>
              <a:spcAft>
                <a:spcPts val="0"/>
              </a:spcAft>
              <a:buSzPts val="1100"/>
              <a:buNone/>
            </a:pPr>
            <a:r>
              <a:rPr lang="en-GB" sz="1100" dirty="0">
                <a:solidFill>
                  <a:srgbClr val="922C6C"/>
                </a:solidFill>
                <a:latin typeface="Roboto"/>
                <a:ea typeface="Roboto"/>
                <a:cs typeface="Roboto"/>
                <a:sym typeface="Roboto"/>
              </a:rPr>
              <a:t>Select tools that support access, safety and collaboration.</a:t>
            </a:r>
          </a:p>
          <a:p>
            <a:pPr marL="0" lvl="0" indent="0" algn="l" rtl="0">
              <a:spcBef>
                <a:spcPts val="0"/>
              </a:spcBef>
              <a:spcAft>
                <a:spcPts val="0"/>
              </a:spcAft>
              <a:buSzPts val="1100"/>
              <a:buNone/>
            </a:pPr>
            <a:endParaRPr lang="en-GB" sz="1100" dirty="0">
              <a:solidFill>
                <a:srgbClr val="922C6C"/>
              </a:solidFill>
              <a:latin typeface="Roboto"/>
              <a:ea typeface="Roboto"/>
              <a:cs typeface="Roboto"/>
              <a:sym typeface="Roboto"/>
            </a:endParaRPr>
          </a:p>
          <a:p>
            <a:pPr marL="0" lvl="0" indent="0" algn="l" rtl="0">
              <a:spcBef>
                <a:spcPts val="0"/>
              </a:spcBef>
              <a:spcAft>
                <a:spcPts val="0"/>
              </a:spcAft>
              <a:buSzPts val="1100"/>
              <a:buNone/>
            </a:pPr>
            <a:r>
              <a:rPr lang="en-GB" sz="1100" dirty="0">
                <a:solidFill>
                  <a:srgbClr val="922C6C"/>
                </a:solidFill>
                <a:latin typeface="Roboto"/>
                <a:ea typeface="Roboto"/>
                <a:cs typeface="Roboto"/>
                <a:sym typeface="Roboto"/>
              </a:rPr>
              <a:t>Create a preparation checklist and completion evidence plan.</a:t>
            </a:r>
            <a:endParaRPr sz="1100" dirty="0">
              <a:solidFill>
                <a:srgbClr val="922C6C"/>
              </a:solidFill>
              <a:latin typeface="Roboto"/>
              <a:ea typeface="Roboto"/>
              <a:cs typeface="Roboto"/>
              <a:sym typeface="Roboto"/>
            </a:endParaRPr>
          </a:p>
        </p:txBody>
      </p:sp>
      <p:pic>
        <p:nvPicPr>
          <p:cNvPr id="126" name="Google Shape;126;p34"/>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27" name="Google Shape;127;p34"/>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35"/>
          <p:cNvSpPr txBox="1"/>
          <p:nvPr/>
        </p:nvSpPr>
        <p:spPr>
          <a:xfrm>
            <a:off x="519975" y="404839"/>
            <a:ext cx="7478100" cy="469329"/>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Two-hour module agenda</a:t>
            </a:r>
          </a:p>
        </p:txBody>
      </p:sp>
      <p:pic>
        <p:nvPicPr>
          <p:cNvPr id="138" name="Google Shape;138;p35"/>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39" name="Google Shape;139;p35"/>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pic>
        <p:nvPicPr>
          <p:cNvPr id="3" name="Picture 2">
            <a:extLst>
              <a:ext uri="{FF2B5EF4-FFF2-40B4-BE49-F238E27FC236}">
                <a16:creationId xmlns:a16="http://schemas.microsoft.com/office/drawing/2014/main" id="{7E14E9AF-281E-7193-C858-6B25C742CA20}"/>
              </a:ext>
            </a:extLst>
          </p:cNvPr>
          <p:cNvPicPr>
            <a:picLocks noChangeAspect="1"/>
          </p:cNvPicPr>
          <p:nvPr/>
        </p:nvPicPr>
        <p:blipFill>
          <a:blip r:embed="rId5"/>
          <a:stretch>
            <a:fillRect/>
          </a:stretch>
        </p:blipFill>
        <p:spPr>
          <a:xfrm>
            <a:off x="372825" y="1045693"/>
            <a:ext cx="7772400" cy="368700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469329"/>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Core definition</a:t>
            </a:r>
          </a:p>
        </p:txBody>
      </p:sp>
      <p:sp>
        <p:nvSpPr>
          <p:cNvPr id="145" name="Google Shape;145;p36"/>
          <p:cNvSpPr/>
          <p:nvPr/>
        </p:nvSpPr>
        <p:spPr>
          <a:xfrm>
            <a:off x="593725" y="2350075"/>
            <a:ext cx="2557800" cy="1668900"/>
          </a:xfrm>
          <a:prstGeom prst="rect">
            <a:avLst/>
          </a:prstGeom>
          <a:solidFill>
            <a:srgbClr val="D8D8D8">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oppins"/>
              <a:ea typeface="Poppins"/>
              <a:cs typeface="Poppins"/>
              <a:sym typeface="Poppins"/>
            </a:endParaRPr>
          </a:p>
        </p:txBody>
      </p:sp>
      <p:sp>
        <p:nvSpPr>
          <p:cNvPr id="149" name="Google Shape;149;p36"/>
          <p:cNvSpPr/>
          <p:nvPr/>
        </p:nvSpPr>
        <p:spPr>
          <a:xfrm>
            <a:off x="3501950" y="2350075"/>
            <a:ext cx="2557800" cy="1668900"/>
          </a:xfrm>
          <a:prstGeom prst="rect">
            <a:avLst/>
          </a:prstGeom>
          <a:solidFill>
            <a:srgbClr val="D8D8D8">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oppins"/>
              <a:ea typeface="Poppins"/>
              <a:cs typeface="Poppins"/>
              <a:sym typeface="Poppins"/>
            </a:endParaRPr>
          </a:p>
        </p:txBody>
      </p:sp>
      <p:sp>
        <p:nvSpPr>
          <p:cNvPr id="153" name="Google Shape;153;p36"/>
          <p:cNvSpPr/>
          <p:nvPr/>
        </p:nvSpPr>
        <p:spPr>
          <a:xfrm>
            <a:off x="6410175" y="2350075"/>
            <a:ext cx="2557800" cy="1668900"/>
          </a:xfrm>
          <a:prstGeom prst="rect">
            <a:avLst/>
          </a:prstGeom>
          <a:solidFill>
            <a:srgbClr val="D8D8D8">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oppins"/>
              <a:ea typeface="Poppins"/>
              <a:cs typeface="Poppins"/>
              <a:sym typeface="Poppins"/>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F7B9AAA6-F32C-3544-6FB0-63C8E144024A}"/>
              </a:ext>
            </a:extLst>
          </p:cNvPr>
          <p:cNvSpPr/>
          <p:nvPr/>
        </p:nvSpPr>
        <p:spPr>
          <a:xfrm>
            <a:off x="519969" y="1774585"/>
            <a:ext cx="6181499" cy="393192"/>
          </a:xfrm>
          <a:prstGeom prst="rect">
            <a:avLst/>
          </a:prstGeom>
          <a:noFill/>
          <a:ln/>
        </p:spPr>
        <p:txBody>
          <a:bodyPr wrap="square" lIns="254" tIns="254" rIns="254" bIns="254" rtlCol="0" anchor="ctr">
            <a:normAutofit fontScale="92500" lnSpcReduction="20000"/>
          </a:bodyPr>
          <a:lstStyle/>
          <a:p>
            <a:pPr marL="0" indent="0">
              <a:buNone/>
            </a:pPr>
            <a:r>
              <a:rPr lang="en-US" sz="1700" dirty="0">
                <a:solidFill>
                  <a:srgbClr val="111111"/>
                </a:solidFill>
              </a:rPr>
              <a:t>• Virtual exchange connects participants from different countries or cultures through structured online interaction.</a:t>
            </a:r>
            <a:endParaRPr lang="en-US" sz="1700" dirty="0"/>
          </a:p>
        </p:txBody>
      </p:sp>
      <p:sp>
        <p:nvSpPr>
          <p:cNvPr id="3" name="Text 3">
            <a:extLst>
              <a:ext uri="{FF2B5EF4-FFF2-40B4-BE49-F238E27FC236}">
                <a16:creationId xmlns:a16="http://schemas.microsoft.com/office/drawing/2014/main" id="{4F6F0C69-9D5B-0CFA-1AA8-95E15CDC6DC4}"/>
              </a:ext>
            </a:extLst>
          </p:cNvPr>
          <p:cNvSpPr/>
          <p:nvPr/>
        </p:nvSpPr>
        <p:spPr>
          <a:xfrm>
            <a:off x="519969" y="2304937"/>
            <a:ext cx="6181499"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It combines facilitation, dialogue, collaboration and reflection.</a:t>
            </a:r>
            <a:endParaRPr lang="en-US" sz="1700" dirty="0"/>
          </a:p>
        </p:txBody>
      </p:sp>
      <p:sp>
        <p:nvSpPr>
          <p:cNvPr id="4" name="Text 4">
            <a:extLst>
              <a:ext uri="{FF2B5EF4-FFF2-40B4-BE49-F238E27FC236}">
                <a16:creationId xmlns:a16="http://schemas.microsoft.com/office/drawing/2014/main" id="{71492367-961A-4368-C3D4-1A4C6386712F}"/>
              </a:ext>
            </a:extLst>
          </p:cNvPr>
          <p:cNvSpPr/>
          <p:nvPr/>
        </p:nvSpPr>
        <p:spPr>
          <a:xfrm>
            <a:off x="519969" y="2835289"/>
            <a:ext cx="6181499" cy="393192"/>
          </a:xfrm>
          <a:prstGeom prst="rect">
            <a:avLst/>
          </a:prstGeom>
          <a:noFill/>
          <a:ln/>
        </p:spPr>
        <p:txBody>
          <a:bodyPr wrap="square" lIns="254" tIns="254" rIns="254" bIns="254" rtlCol="0" anchor="ctr">
            <a:normAutofit fontScale="92500" lnSpcReduction="20000"/>
          </a:bodyPr>
          <a:lstStyle/>
          <a:p>
            <a:pPr marL="0" indent="0">
              <a:buNone/>
            </a:pPr>
            <a:r>
              <a:rPr lang="en-US" sz="1700" dirty="0">
                <a:solidFill>
                  <a:srgbClr val="111111"/>
                </a:solidFill>
              </a:rPr>
              <a:t>• It can be embedded in youth work, higher education or non-formal learning.</a:t>
            </a:r>
            <a:endParaRPr lang="en-US" sz="1700" dirty="0"/>
          </a:p>
        </p:txBody>
      </p:sp>
      <p:sp>
        <p:nvSpPr>
          <p:cNvPr id="5" name="Text 5">
            <a:extLst>
              <a:ext uri="{FF2B5EF4-FFF2-40B4-BE49-F238E27FC236}">
                <a16:creationId xmlns:a16="http://schemas.microsoft.com/office/drawing/2014/main" id="{DA13A61A-56C4-F2CD-B2FE-8EE5E44E8777}"/>
              </a:ext>
            </a:extLst>
          </p:cNvPr>
          <p:cNvSpPr/>
          <p:nvPr/>
        </p:nvSpPr>
        <p:spPr>
          <a:xfrm>
            <a:off x="519969" y="3365641"/>
            <a:ext cx="6181499" cy="393192"/>
          </a:xfrm>
          <a:prstGeom prst="rect">
            <a:avLst/>
          </a:prstGeom>
          <a:noFill/>
          <a:ln/>
        </p:spPr>
        <p:txBody>
          <a:bodyPr wrap="square" lIns="254" tIns="254" rIns="254" bIns="254" rtlCol="0" anchor="ctr">
            <a:normAutofit fontScale="92500" lnSpcReduction="20000"/>
          </a:bodyPr>
          <a:lstStyle/>
          <a:p>
            <a:pPr marL="0" indent="0">
              <a:buNone/>
            </a:pPr>
            <a:r>
              <a:rPr lang="en-US" sz="1700" dirty="0">
                <a:solidFill>
                  <a:srgbClr val="111111"/>
                </a:solidFill>
              </a:rPr>
              <a:t>• Participants should not only receive content; they should meet, discuss and create meaning together.</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283350" y="694930"/>
            <a:ext cx="7478100" cy="469329"/>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Webinar vs virtual exchange</a:t>
            </a: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14" name="Text 1">
            <a:extLst>
              <a:ext uri="{FF2B5EF4-FFF2-40B4-BE49-F238E27FC236}">
                <a16:creationId xmlns:a16="http://schemas.microsoft.com/office/drawing/2014/main" id="{0D947034-78B6-29DB-929E-9BA1597F0408}"/>
              </a:ext>
            </a:extLst>
          </p:cNvPr>
          <p:cNvSpPr/>
          <p:nvPr/>
        </p:nvSpPr>
        <p:spPr>
          <a:xfrm>
            <a:off x="519969" y="1787854"/>
            <a:ext cx="2891042" cy="347472"/>
          </a:xfrm>
          <a:prstGeom prst="rect">
            <a:avLst/>
          </a:prstGeom>
          <a:noFill/>
          <a:ln/>
        </p:spPr>
        <p:txBody>
          <a:bodyPr wrap="square" lIns="0" tIns="0" rIns="0" bIns="0" rtlCol="0" anchor="ctr"/>
          <a:lstStyle/>
          <a:p>
            <a:pPr marL="0" indent="0">
              <a:buNone/>
            </a:pPr>
            <a:r>
              <a:rPr lang="en-US" sz="1800" b="1" dirty="0">
                <a:solidFill>
                  <a:srgbClr val="6F2DBD"/>
                </a:solidFill>
              </a:rPr>
              <a:t>Webinar</a:t>
            </a:r>
            <a:endParaRPr lang="en-US" sz="1800" dirty="0"/>
          </a:p>
        </p:txBody>
      </p:sp>
      <p:sp>
        <p:nvSpPr>
          <p:cNvPr id="15" name="Text 2">
            <a:extLst>
              <a:ext uri="{FF2B5EF4-FFF2-40B4-BE49-F238E27FC236}">
                <a16:creationId xmlns:a16="http://schemas.microsoft.com/office/drawing/2014/main" id="{163A2F0F-E023-6523-B727-1AEBE4B7F17D}"/>
              </a:ext>
            </a:extLst>
          </p:cNvPr>
          <p:cNvSpPr/>
          <p:nvPr/>
        </p:nvSpPr>
        <p:spPr>
          <a:xfrm>
            <a:off x="5457987" y="1961590"/>
            <a:ext cx="3000138" cy="347472"/>
          </a:xfrm>
          <a:prstGeom prst="rect">
            <a:avLst/>
          </a:prstGeom>
          <a:noFill/>
          <a:ln/>
        </p:spPr>
        <p:txBody>
          <a:bodyPr wrap="square" lIns="0" tIns="0" rIns="0" bIns="0" rtlCol="0" anchor="ctr"/>
          <a:lstStyle/>
          <a:p>
            <a:pPr marL="0" indent="0">
              <a:buNone/>
            </a:pPr>
            <a:r>
              <a:rPr lang="en-US" sz="1800" b="1" dirty="0">
                <a:solidFill>
                  <a:srgbClr val="6F2DBD"/>
                </a:solidFill>
              </a:rPr>
              <a:t>Virtual exchange</a:t>
            </a:r>
            <a:endParaRPr lang="en-US" sz="1800" dirty="0"/>
          </a:p>
        </p:txBody>
      </p:sp>
      <p:sp>
        <p:nvSpPr>
          <p:cNvPr id="16" name="Text 3">
            <a:extLst>
              <a:ext uri="{FF2B5EF4-FFF2-40B4-BE49-F238E27FC236}">
                <a16:creationId xmlns:a16="http://schemas.microsoft.com/office/drawing/2014/main" id="{8813F03B-466C-62E0-CAE5-B5001F9F3CE7}"/>
              </a:ext>
            </a:extLst>
          </p:cNvPr>
          <p:cNvSpPr/>
          <p:nvPr/>
        </p:nvSpPr>
        <p:spPr>
          <a:xfrm>
            <a:off x="512219" y="2309341"/>
            <a:ext cx="2781946"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Mainly one-way delivery</a:t>
            </a:r>
            <a:endParaRPr lang="en-US" sz="1450" dirty="0"/>
          </a:p>
        </p:txBody>
      </p:sp>
      <p:sp>
        <p:nvSpPr>
          <p:cNvPr id="17" name="Text 4">
            <a:extLst>
              <a:ext uri="{FF2B5EF4-FFF2-40B4-BE49-F238E27FC236}">
                <a16:creationId xmlns:a16="http://schemas.microsoft.com/office/drawing/2014/main" id="{1B8A0357-3411-82EE-1F2F-3BB8D403BD3D}"/>
              </a:ext>
            </a:extLst>
          </p:cNvPr>
          <p:cNvSpPr/>
          <p:nvPr/>
        </p:nvSpPr>
        <p:spPr>
          <a:xfrm>
            <a:off x="504469" y="2713986"/>
            <a:ext cx="2781946"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Limited peer interaction</a:t>
            </a:r>
            <a:endParaRPr lang="en-US" sz="1450" dirty="0"/>
          </a:p>
        </p:txBody>
      </p:sp>
      <p:sp>
        <p:nvSpPr>
          <p:cNvPr id="18" name="Text 5">
            <a:extLst>
              <a:ext uri="{FF2B5EF4-FFF2-40B4-BE49-F238E27FC236}">
                <a16:creationId xmlns:a16="http://schemas.microsoft.com/office/drawing/2014/main" id="{DB8A5044-D782-9152-F6F0-5373BCC975C0}"/>
              </a:ext>
            </a:extLst>
          </p:cNvPr>
          <p:cNvSpPr/>
          <p:nvPr/>
        </p:nvSpPr>
        <p:spPr>
          <a:xfrm>
            <a:off x="504469" y="3118631"/>
            <a:ext cx="2781946" cy="329184"/>
          </a:xfrm>
          <a:prstGeom prst="rect">
            <a:avLst/>
          </a:prstGeom>
          <a:noFill/>
          <a:ln/>
        </p:spPr>
        <p:txBody>
          <a:bodyPr wrap="square" lIns="0" tIns="0" rIns="0" bIns="0" rtlCol="0" anchor="ctr">
            <a:normAutofit fontScale="92500"/>
          </a:bodyPr>
          <a:lstStyle/>
          <a:p>
            <a:pPr marL="0" indent="0">
              <a:buNone/>
            </a:pPr>
            <a:r>
              <a:rPr lang="en-US" sz="1450" dirty="0">
                <a:solidFill>
                  <a:srgbClr val="111111"/>
                </a:solidFill>
              </a:rPr>
              <a:t>• Success measured by attendance</a:t>
            </a:r>
            <a:endParaRPr lang="en-US" sz="1450" dirty="0"/>
          </a:p>
        </p:txBody>
      </p:sp>
      <p:sp>
        <p:nvSpPr>
          <p:cNvPr id="19" name="Text 6">
            <a:extLst>
              <a:ext uri="{FF2B5EF4-FFF2-40B4-BE49-F238E27FC236}">
                <a16:creationId xmlns:a16="http://schemas.microsoft.com/office/drawing/2014/main" id="{2E60F116-2B5E-7F03-0DEA-5C0A82BA0C66}"/>
              </a:ext>
            </a:extLst>
          </p:cNvPr>
          <p:cNvSpPr/>
          <p:nvPr/>
        </p:nvSpPr>
        <p:spPr>
          <a:xfrm>
            <a:off x="504469" y="3488638"/>
            <a:ext cx="2781946"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Useful for information sharing</a:t>
            </a:r>
            <a:endParaRPr lang="en-US" sz="1450" dirty="0"/>
          </a:p>
        </p:txBody>
      </p:sp>
      <p:sp>
        <p:nvSpPr>
          <p:cNvPr id="20" name="Text 7">
            <a:extLst>
              <a:ext uri="{FF2B5EF4-FFF2-40B4-BE49-F238E27FC236}">
                <a16:creationId xmlns:a16="http://schemas.microsoft.com/office/drawing/2014/main" id="{4A51497C-FCE4-F89E-46DF-1D7729A845C7}"/>
              </a:ext>
            </a:extLst>
          </p:cNvPr>
          <p:cNvSpPr/>
          <p:nvPr/>
        </p:nvSpPr>
        <p:spPr>
          <a:xfrm>
            <a:off x="5457987" y="2465238"/>
            <a:ext cx="2781946"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Facilitated dialogue</a:t>
            </a:r>
            <a:endParaRPr lang="en-US" sz="1450" dirty="0"/>
          </a:p>
        </p:txBody>
      </p:sp>
      <p:sp>
        <p:nvSpPr>
          <p:cNvPr id="21" name="Text 8">
            <a:extLst>
              <a:ext uri="{FF2B5EF4-FFF2-40B4-BE49-F238E27FC236}">
                <a16:creationId xmlns:a16="http://schemas.microsoft.com/office/drawing/2014/main" id="{75F74BF8-66B6-A65C-98EE-F785D517E14E}"/>
              </a:ext>
            </a:extLst>
          </p:cNvPr>
          <p:cNvSpPr/>
          <p:nvPr/>
        </p:nvSpPr>
        <p:spPr>
          <a:xfrm>
            <a:off x="5457987" y="2878578"/>
            <a:ext cx="2781946"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Small-group interaction</a:t>
            </a:r>
            <a:endParaRPr lang="en-US" sz="1450" dirty="0"/>
          </a:p>
        </p:txBody>
      </p:sp>
      <p:sp>
        <p:nvSpPr>
          <p:cNvPr id="22" name="Text 9">
            <a:extLst>
              <a:ext uri="{FF2B5EF4-FFF2-40B4-BE49-F238E27FC236}">
                <a16:creationId xmlns:a16="http://schemas.microsoft.com/office/drawing/2014/main" id="{87367AEE-C273-6D18-96B7-D843C5351354}"/>
              </a:ext>
            </a:extLst>
          </p:cNvPr>
          <p:cNvSpPr/>
          <p:nvPr/>
        </p:nvSpPr>
        <p:spPr>
          <a:xfrm>
            <a:off x="5457987" y="3330490"/>
            <a:ext cx="2781946" cy="329184"/>
          </a:xfrm>
          <a:prstGeom prst="rect">
            <a:avLst/>
          </a:prstGeom>
          <a:noFill/>
          <a:ln/>
        </p:spPr>
        <p:txBody>
          <a:bodyPr wrap="square" lIns="0" tIns="0" rIns="0" bIns="0" rtlCol="0" anchor="ctr">
            <a:normAutofit fontScale="92500" lnSpcReduction="20000"/>
          </a:bodyPr>
          <a:lstStyle/>
          <a:p>
            <a:pPr marL="0" indent="0">
              <a:buNone/>
            </a:pPr>
            <a:r>
              <a:rPr lang="en-US" sz="1450" dirty="0">
                <a:solidFill>
                  <a:srgbClr val="111111"/>
                </a:solidFill>
              </a:rPr>
              <a:t>• Success measured by learning and exchange</a:t>
            </a:r>
            <a:endParaRPr lang="en-US" sz="1450" dirty="0"/>
          </a:p>
        </p:txBody>
      </p:sp>
      <p:sp>
        <p:nvSpPr>
          <p:cNvPr id="23" name="Text 10">
            <a:extLst>
              <a:ext uri="{FF2B5EF4-FFF2-40B4-BE49-F238E27FC236}">
                <a16:creationId xmlns:a16="http://schemas.microsoft.com/office/drawing/2014/main" id="{0CF1CA22-F976-FA58-E88C-834B6BA98C38}"/>
              </a:ext>
            </a:extLst>
          </p:cNvPr>
          <p:cNvSpPr/>
          <p:nvPr/>
        </p:nvSpPr>
        <p:spPr>
          <a:xfrm>
            <a:off x="5457987" y="3779921"/>
            <a:ext cx="2781946" cy="329184"/>
          </a:xfrm>
          <a:prstGeom prst="rect">
            <a:avLst/>
          </a:prstGeom>
          <a:noFill/>
          <a:ln/>
        </p:spPr>
        <p:txBody>
          <a:bodyPr wrap="square" lIns="0" tIns="0" rIns="0" bIns="0" rtlCol="0" anchor="ctr">
            <a:normAutofit fontScale="92500"/>
          </a:bodyPr>
          <a:lstStyle/>
          <a:p>
            <a:pPr marL="0" indent="0">
              <a:buNone/>
            </a:pPr>
            <a:r>
              <a:rPr lang="en-US" sz="1450" dirty="0">
                <a:solidFill>
                  <a:srgbClr val="111111"/>
                </a:solidFill>
              </a:rPr>
              <a:t>• Useful for intercultural competence</a:t>
            </a:r>
            <a:endParaRPr lang="en-US" sz="1450" dirty="0"/>
          </a:p>
        </p:txBody>
      </p:sp>
    </p:spTree>
    <p:extLst>
      <p:ext uri="{BB962C8B-B14F-4D97-AF65-F5344CB8AC3E}">
        <p14:creationId xmlns:p14="http://schemas.microsoft.com/office/powerpoint/2010/main" val="322937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469329"/>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Start with learning outcomes</a:t>
            </a:r>
          </a:p>
        </p:txBody>
      </p:sp>
      <p:sp>
        <p:nvSpPr>
          <p:cNvPr id="153" name="Google Shape;153;p36"/>
          <p:cNvSpPr/>
          <p:nvPr/>
        </p:nvSpPr>
        <p:spPr>
          <a:xfrm>
            <a:off x="418454" y="1263112"/>
            <a:ext cx="8549521" cy="2755863"/>
          </a:xfrm>
          <a:prstGeom prst="rect">
            <a:avLst/>
          </a:prstGeom>
          <a:solidFill>
            <a:srgbClr val="D8D8D8">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oppins"/>
              <a:ea typeface="Poppins"/>
              <a:cs typeface="Poppins"/>
              <a:sym typeface="Poppins"/>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2ACD5260-206A-A988-A4DE-1E75B79182A3}"/>
              </a:ext>
            </a:extLst>
          </p:cNvPr>
          <p:cNvSpPr/>
          <p:nvPr/>
        </p:nvSpPr>
        <p:spPr>
          <a:xfrm>
            <a:off x="777240" y="1234440"/>
            <a:ext cx="571655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should participants understand?</a:t>
            </a:r>
            <a:endParaRPr lang="en-US" sz="1700" dirty="0"/>
          </a:p>
        </p:txBody>
      </p:sp>
      <p:sp>
        <p:nvSpPr>
          <p:cNvPr id="3" name="Text 3">
            <a:extLst>
              <a:ext uri="{FF2B5EF4-FFF2-40B4-BE49-F238E27FC236}">
                <a16:creationId xmlns:a16="http://schemas.microsoft.com/office/drawing/2014/main" id="{5098F81E-DA22-1E23-7E2D-7A361F8FF4AB}"/>
              </a:ext>
            </a:extLst>
          </p:cNvPr>
          <p:cNvSpPr/>
          <p:nvPr/>
        </p:nvSpPr>
        <p:spPr>
          <a:xfrm>
            <a:off x="777240" y="1764792"/>
            <a:ext cx="571655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should they be able to do?</a:t>
            </a:r>
            <a:endParaRPr lang="en-US" sz="1700" dirty="0"/>
          </a:p>
        </p:txBody>
      </p:sp>
      <p:sp>
        <p:nvSpPr>
          <p:cNvPr id="4" name="Text 4">
            <a:extLst>
              <a:ext uri="{FF2B5EF4-FFF2-40B4-BE49-F238E27FC236}">
                <a16:creationId xmlns:a16="http://schemas.microsoft.com/office/drawing/2014/main" id="{ADF6B315-0D3A-0C2F-F4B5-9EB51165D425}"/>
              </a:ext>
            </a:extLst>
          </p:cNvPr>
          <p:cNvSpPr/>
          <p:nvPr/>
        </p:nvSpPr>
        <p:spPr>
          <a:xfrm>
            <a:off x="777240" y="2295144"/>
            <a:ext cx="571655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attitude or awareness should change?</a:t>
            </a:r>
            <a:endParaRPr lang="en-US" sz="1700" dirty="0"/>
          </a:p>
        </p:txBody>
      </p:sp>
      <p:sp>
        <p:nvSpPr>
          <p:cNvPr id="5" name="Text 5">
            <a:extLst>
              <a:ext uri="{FF2B5EF4-FFF2-40B4-BE49-F238E27FC236}">
                <a16:creationId xmlns:a16="http://schemas.microsoft.com/office/drawing/2014/main" id="{092F18FA-A539-61DF-361C-D3C5200C26A0}"/>
              </a:ext>
            </a:extLst>
          </p:cNvPr>
          <p:cNvSpPr/>
          <p:nvPr/>
        </p:nvSpPr>
        <p:spPr>
          <a:xfrm>
            <a:off x="777240" y="2825496"/>
            <a:ext cx="571655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evidence will show that learning happened?</a:t>
            </a:r>
            <a:endParaRPr lang="en-US" sz="1700" dirty="0"/>
          </a:p>
        </p:txBody>
      </p:sp>
    </p:spTree>
    <p:extLst>
      <p:ext uri="{BB962C8B-B14F-4D97-AF65-F5344CB8AC3E}">
        <p14:creationId xmlns:p14="http://schemas.microsoft.com/office/powerpoint/2010/main" val="312204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469329"/>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Participant journey</a:t>
            </a: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3" name="Text 2">
            <a:extLst>
              <a:ext uri="{FF2B5EF4-FFF2-40B4-BE49-F238E27FC236}">
                <a16:creationId xmlns:a16="http://schemas.microsoft.com/office/drawing/2014/main" id="{F9E19553-8C2E-9960-FACE-9E355F54874B}"/>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Before: invitation, registration, onboarding and expectations.</a:t>
            </a:r>
            <a:endParaRPr lang="en-US" sz="1700" dirty="0"/>
          </a:p>
        </p:txBody>
      </p:sp>
      <p:sp>
        <p:nvSpPr>
          <p:cNvPr id="4" name="Text 3">
            <a:extLst>
              <a:ext uri="{FF2B5EF4-FFF2-40B4-BE49-F238E27FC236}">
                <a16:creationId xmlns:a16="http://schemas.microsoft.com/office/drawing/2014/main" id="{88EDD1C3-4292-C5A7-EEAD-48665358848A}"/>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Opening: welcome, trust-building and ground rules.</a:t>
            </a:r>
            <a:endParaRPr lang="en-US" sz="1700" dirty="0"/>
          </a:p>
        </p:txBody>
      </p:sp>
      <p:sp>
        <p:nvSpPr>
          <p:cNvPr id="5" name="Text 4">
            <a:extLst>
              <a:ext uri="{FF2B5EF4-FFF2-40B4-BE49-F238E27FC236}">
                <a16:creationId xmlns:a16="http://schemas.microsoft.com/office/drawing/2014/main" id="{C8A20491-F308-F448-41FF-351BFBD6D465}"/>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Exchange: structured dialogue and collaboration.</a:t>
            </a:r>
            <a:endParaRPr lang="en-US" sz="1700" dirty="0"/>
          </a:p>
        </p:txBody>
      </p:sp>
      <p:sp>
        <p:nvSpPr>
          <p:cNvPr id="6" name="Text 5">
            <a:extLst>
              <a:ext uri="{FF2B5EF4-FFF2-40B4-BE49-F238E27FC236}">
                <a16:creationId xmlns:a16="http://schemas.microsoft.com/office/drawing/2014/main" id="{F68F4F84-D6E8-DFAE-F3EF-1E0B2AA7166E}"/>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Reflection: debrief, learning recognition and feedback.</a:t>
            </a:r>
            <a:endParaRPr lang="en-US" sz="1700" dirty="0"/>
          </a:p>
        </p:txBody>
      </p:sp>
      <p:sp>
        <p:nvSpPr>
          <p:cNvPr id="7" name="Text 6">
            <a:extLst>
              <a:ext uri="{FF2B5EF4-FFF2-40B4-BE49-F238E27FC236}">
                <a16:creationId xmlns:a16="http://schemas.microsoft.com/office/drawing/2014/main" id="{722282E2-13F0-85E1-844B-3FD4955F05E2}"/>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After: resources, follow-up and evidence archive.</a:t>
            </a:r>
            <a:endParaRPr lang="en-US" sz="1700" dirty="0"/>
          </a:p>
        </p:txBody>
      </p:sp>
    </p:spTree>
    <p:extLst>
      <p:ext uri="{BB962C8B-B14F-4D97-AF65-F5344CB8AC3E}">
        <p14:creationId xmlns:p14="http://schemas.microsoft.com/office/powerpoint/2010/main" val="287506283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996</Words>
  <Application>Microsoft Macintosh PowerPoint</Application>
  <PresentationFormat>On-screen Show (16:9)</PresentationFormat>
  <Paragraphs>130</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Poppins</vt:lpstr>
      <vt:lpstr>Calibri</vt:lpstr>
      <vt:lpstr>Roboto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franjo brkan</cp:lastModifiedBy>
  <cp:revision>2</cp:revision>
  <dcterms:modified xsi:type="dcterms:W3CDTF">2026-07-03T10:35:30Z</dcterms:modified>
</cp:coreProperties>
</file>